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6"/>
  </p:notesMasterIdLst>
  <p:sldIdLst>
    <p:sldId id="256" r:id="rId2"/>
    <p:sldId id="257" r:id="rId3"/>
    <p:sldId id="258" r:id="rId4"/>
    <p:sldId id="259" r:id="rId5"/>
    <p:sldId id="304" r:id="rId6"/>
    <p:sldId id="303" r:id="rId7"/>
    <p:sldId id="305" r:id="rId8"/>
    <p:sldId id="306" r:id="rId9"/>
    <p:sldId id="307" r:id="rId10"/>
    <p:sldId id="295" r:id="rId11"/>
    <p:sldId id="308" r:id="rId12"/>
    <p:sldId id="309" r:id="rId13"/>
    <p:sldId id="261" r:id="rId14"/>
    <p:sldId id="260" r:id="rId15"/>
    <p:sldId id="262" r:id="rId16"/>
    <p:sldId id="263" r:id="rId17"/>
    <p:sldId id="264" r:id="rId18"/>
    <p:sldId id="265" r:id="rId19"/>
    <p:sldId id="324" r:id="rId20"/>
    <p:sldId id="323" r:id="rId21"/>
    <p:sldId id="266" r:id="rId22"/>
    <p:sldId id="310" r:id="rId23"/>
    <p:sldId id="311" r:id="rId24"/>
    <p:sldId id="271" r:id="rId25"/>
    <p:sldId id="272" r:id="rId26"/>
    <p:sldId id="273" r:id="rId27"/>
    <p:sldId id="274" r:id="rId28"/>
    <p:sldId id="275" r:id="rId29"/>
    <p:sldId id="276" r:id="rId30"/>
    <p:sldId id="277" r:id="rId31"/>
    <p:sldId id="278" r:id="rId32"/>
    <p:sldId id="279" r:id="rId33"/>
    <p:sldId id="280" r:id="rId34"/>
    <p:sldId id="281" r:id="rId35"/>
    <p:sldId id="267" r:id="rId36"/>
    <p:sldId id="268" r:id="rId37"/>
    <p:sldId id="269" r:id="rId38"/>
    <p:sldId id="270" r:id="rId39"/>
    <p:sldId id="312"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6" r:id="rId54"/>
    <p:sldId id="298" r:id="rId55"/>
    <p:sldId id="297" r:id="rId56"/>
    <p:sldId id="299" r:id="rId57"/>
    <p:sldId id="300" r:id="rId58"/>
    <p:sldId id="316" r:id="rId59"/>
    <p:sldId id="315" r:id="rId60"/>
    <p:sldId id="325" r:id="rId61"/>
    <p:sldId id="328" r:id="rId62"/>
    <p:sldId id="313" r:id="rId63"/>
    <p:sldId id="314" r:id="rId64"/>
    <p:sldId id="318" r:id="rId65"/>
    <p:sldId id="319" r:id="rId66"/>
    <p:sldId id="320" r:id="rId67"/>
    <p:sldId id="321" r:id="rId68"/>
    <p:sldId id="329" r:id="rId69"/>
    <p:sldId id="322" r:id="rId70"/>
    <p:sldId id="326" r:id="rId71"/>
    <p:sldId id="327" r:id="rId72"/>
    <p:sldId id="301" r:id="rId73"/>
    <p:sldId id="302" r:id="rId74"/>
    <p:sldId id="317"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FF"/>
    <a:srgbClr val="00FF99"/>
    <a:srgbClr val="6666FF"/>
    <a:srgbClr val="B2B2B2"/>
    <a:srgbClr val="FD33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134" d="100"/>
          <a:sy n="134" d="100"/>
        </p:scale>
        <p:origin x="912"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43e7ad6c8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43e7ad6c8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2f6509e0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2f6509e0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2f6509e0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2f6509e0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43e7ad6c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43e7ad6c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focus our attention on mutect2 in the following slides on somatic variat calling, as it is popular, full-featured, and sensitive / precise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43e7ad6c8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43e7ad6c8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486588217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486588217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486588217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486588217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52f6509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52f6509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486588217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486588217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486588217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486588217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52f6509e0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52f6509e0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486588217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48658821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86588217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86588217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865882171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865882171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52f6509e0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52f6509e0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486588217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486588217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4865882171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4865882171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48658821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48658821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486588217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486588217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86588217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86588217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8658821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48658821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43e7ad6c8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43e7ad6c8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4865882171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4865882171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86588217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86588217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86588217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865882171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86588217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86588217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4865882171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4865882171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4865882171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4865882171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86588217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86588217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865882171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4865882171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4865882171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4865882171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52f6509e0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52f6509e0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43e7ad6c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43e7ad6c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86588217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486588217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4865882171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4865882171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4865882171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4865882171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486588217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486588217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4865882171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486588217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486588217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486588217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Somatic mutations, not drivers: mutational signatures e.g. environmental exposures</a:t>
            </a:r>
          </a:p>
        </p:txBody>
      </p:sp>
    </p:spTree>
    <p:extLst>
      <p:ext uri="{BB962C8B-B14F-4D97-AF65-F5344CB8AC3E}">
        <p14:creationId xmlns:p14="http://schemas.microsoft.com/office/powerpoint/2010/main" val="1403074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4865882171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4865882171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4865882171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4865882171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4865882171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4865882171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43e7ad6c8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43e7ad6c8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from yesterday that we can’t do much with our raw FASTQ reads - we need to align them to the genome to have a meaningful understanding of what the genome of our tumor and normal actually look like.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3e7ad6c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3e7ad6c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486588217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48658821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from https://www.illumina.com/content/dam/illumina-marketing/documents/products/illumina_sequencing_introduction.pdf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486588217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486588217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 name="Straight Connector 2">
            <a:extLst>
              <a:ext uri="{FF2B5EF4-FFF2-40B4-BE49-F238E27FC236}">
                <a16:creationId xmlns:a16="http://schemas.microsoft.com/office/drawing/2014/main" id="{5DE94149-9070-2558-B047-5A157E07195B}"/>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C606328-D270-DAD4-CE95-278764072A30}"/>
              </a:ext>
            </a:extLst>
          </p:cNvPr>
          <p:cNvSpPr/>
          <p:nvPr userDrawn="1"/>
        </p:nvSpPr>
        <p:spPr>
          <a:xfrm>
            <a:off x="0" y="40345"/>
            <a:ext cx="9144000" cy="1055594"/>
          </a:xfrm>
          <a:prstGeom prst="rect">
            <a:avLst/>
          </a:prstGeom>
          <a:solidFill>
            <a:srgbClr val="00B05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 name="Straight Connector 1">
            <a:extLst>
              <a:ext uri="{FF2B5EF4-FFF2-40B4-BE49-F238E27FC236}">
                <a16:creationId xmlns:a16="http://schemas.microsoft.com/office/drawing/2014/main" id="{E6445BD4-E1CD-2B87-7F20-CA4DFEB76948}"/>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3" name="Rectangle 2">
            <a:extLst>
              <a:ext uri="{FF2B5EF4-FFF2-40B4-BE49-F238E27FC236}">
                <a16:creationId xmlns:a16="http://schemas.microsoft.com/office/drawing/2014/main" id="{FDC1E9C9-86B2-5C20-1359-6559E1171DB7}"/>
              </a:ext>
            </a:extLst>
          </p:cNvPr>
          <p:cNvSpPr/>
          <p:nvPr userDrawn="1"/>
        </p:nvSpPr>
        <p:spPr>
          <a:xfrm>
            <a:off x="0" y="40345"/>
            <a:ext cx="9144000" cy="1055594"/>
          </a:xfrm>
          <a:prstGeom prst="rect">
            <a:avLst/>
          </a:prstGeom>
          <a:solidFill>
            <a:srgbClr val="00B05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4000">
                <a:latin typeface="Bell MT" panose="02020503060305020303" pitchFamily="18"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 name="Straight Connector 1">
            <a:extLst>
              <a:ext uri="{FF2B5EF4-FFF2-40B4-BE49-F238E27FC236}">
                <a16:creationId xmlns:a16="http://schemas.microsoft.com/office/drawing/2014/main" id="{6913195E-9362-061C-E6D3-E07E55AFA150}"/>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cxnSp>
        <p:nvCxnSpPr>
          <p:cNvPr id="2" name="Straight Connector 1">
            <a:extLst>
              <a:ext uri="{FF2B5EF4-FFF2-40B4-BE49-F238E27FC236}">
                <a16:creationId xmlns:a16="http://schemas.microsoft.com/office/drawing/2014/main" id="{5A5797DE-EDB0-5E53-B9C3-89BEE573E173}"/>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dc.cancer.gov/Data/Bioinformatics_Pipelines/DNA_Seq_Variant_Calling_Pipelin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biorxiv.org/content/10.1101/861054v1"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nature.com/articles/nbt.251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atk.broadinstitute.org/hc/en-us/articles/360035890631-Panel-of-Normals-P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oftware.broadinstitute.org/software/igv/"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www.repository.cam.ac.uk/handle/1810/304029"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www.repository.cam.ac.uk/handle/1810/304029"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www.repository.cam.ac.uk/handle/1810/304029" TargetMode="Externa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www.repository.cam.ac.uk/handle/1810/304029"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s://bpa-csiro-workshops.github.io/btp-manuals-md/modules/cancer-module-cnv/cnv-tut/"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Bell MT" panose="02020503060305020303" pitchFamily="18" charset="0"/>
              </a:rPr>
              <a:t>Somatic Mutation Calling</a:t>
            </a:r>
            <a:endParaRPr dirty="0">
              <a:latin typeface="Bell MT" panose="02020503060305020303" pitchFamily="18" charset="0"/>
            </a:endParaRPr>
          </a:p>
        </p:txBody>
      </p:sp>
      <p:sp>
        <p:nvSpPr>
          <p:cNvPr id="55" name="Google Shape;55;p13"/>
          <p:cNvSpPr txBox="1">
            <a:spLocks noGrp="1"/>
          </p:cNvSpPr>
          <p:nvPr>
            <p:ph type="subTitle" idx="1"/>
          </p:nvPr>
        </p:nvSpPr>
        <p:spPr>
          <a:xfrm>
            <a:off x="1075375" y="279717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dirty="0"/>
              <a:t>Slides by Eric T. Dawson</a:t>
            </a:r>
          </a:p>
          <a:p>
            <a:pPr marL="0" lvl="0" indent="0" algn="l" rtl="0">
              <a:spcBef>
                <a:spcPts val="0"/>
              </a:spcBef>
              <a:spcAft>
                <a:spcPts val="0"/>
              </a:spcAft>
              <a:buNone/>
            </a:pPr>
            <a:r>
              <a:rPr lang="en-US" sz="1800" dirty="0"/>
              <a:t>November 2023</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Tumor evolution</a:t>
            </a:r>
            <a:endParaRPr dirty="0"/>
          </a:p>
        </p:txBody>
      </p:sp>
      <p:sp>
        <p:nvSpPr>
          <p:cNvPr id="398" name="Google Shape;398;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99" name="Google Shape;399;p52"/>
          <p:cNvPicPr preferRelativeResize="0"/>
          <p:nvPr/>
        </p:nvPicPr>
        <p:blipFill>
          <a:blip r:embed="rId3">
            <a:alphaModFix/>
          </a:blip>
          <a:stretch>
            <a:fillRect/>
          </a:stretch>
        </p:blipFill>
        <p:spPr>
          <a:xfrm>
            <a:off x="179076" y="1529303"/>
            <a:ext cx="3207590" cy="2116498"/>
          </a:xfrm>
          <a:prstGeom prst="rect">
            <a:avLst/>
          </a:prstGeom>
          <a:noFill/>
          <a:ln>
            <a:noFill/>
          </a:ln>
        </p:spPr>
      </p:pic>
      <p:sp>
        <p:nvSpPr>
          <p:cNvPr id="400" name="Google Shape;400;p52"/>
          <p:cNvSpPr txBox="1"/>
          <p:nvPr/>
        </p:nvSpPr>
        <p:spPr>
          <a:xfrm>
            <a:off x="90360" y="4698475"/>
            <a:ext cx="4967400"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t>https://www.ncbi.nlm.nih.gov/pmc/articles/PMC5538405/</a:t>
            </a:r>
            <a:endParaRPr sz="900" dirty="0"/>
          </a:p>
        </p:txBody>
      </p:sp>
      <p:pic>
        <p:nvPicPr>
          <p:cNvPr id="4098" name="Picture 2" descr="In essence: the Hallmarks of Cancer, circa 2022. Left, the Hallmarks of Cancer currently embody eight hallmark capabilities and two enabling characteristics. In addition to the six acquired capabilities—Hallmarks of Cancer—proposed in 2000 (1), the two provisional “emerging hallmarks” introduced in 2011 (2)—cellular energetics (now described more broadly as “reprogramming cellular metabolism”) and “avoiding immune destruction”—have been sufficiently validated to be considered part of the core set. Given the growing appreciation that tumors can become sufficiently vascularized either by switching on angiogenesis or by co-opting normal tissue vessels (128), this hallmark is also more broadly defined as the capability to induce or otherwise access, principally by invasion and metastasis, vasculature that supports tumor growth. The 2011 sequel further incorporated “tumor-promoting inflammation” as a second enabling characteristic, complementing overarching “genome instability and mutation,” which together were fundamentally involved in activating the eight hallmark (functional) capabilities necessary for tumor growth and progression. Right, this review incorporates additional proposed emerging hallmarks and enabling characteristics involving “unlocking phenotypic plasticity,” “nonmutational epigenetic reprogramming,” “polymorphic microbiomes,” and “senescent cells.” The hallmarks of cancer graphic has been adapted from Hanahan and Weinberg (2).">
            <a:extLst>
              <a:ext uri="{FF2B5EF4-FFF2-40B4-BE49-F238E27FC236}">
                <a16:creationId xmlns:a16="http://schemas.microsoft.com/office/drawing/2014/main" id="{E2996013-B222-56F5-12F2-9D0BD0547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472" y="1307782"/>
            <a:ext cx="5694528" cy="25279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17CABF-83E5-3EBD-4985-3102A8E164FD}"/>
              </a:ext>
            </a:extLst>
          </p:cNvPr>
          <p:cNvSpPr txBox="1"/>
          <p:nvPr/>
        </p:nvSpPr>
        <p:spPr>
          <a:xfrm>
            <a:off x="6150155" y="4659605"/>
            <a:ext cx="2682145" cy="215444"/>
          </a:xfrm>
          <a:prstGeom prst="rect">
            <a:avLst/>
          </a:prstGeom>
          <a:noFill/>
        </p:spPr>
        <p:txBody>
          <a:bodyPr wrap="none" rtlCol="0">
            <a:spAutoFit/>
          </a:bodyPr>
          <a:lstStyle/>
          <a:p>
            <a:r>
              <a:rPr lang="en-US" sz="800" dirty="0"/>
              <a:t>Hallmarks of Cancer: New Dimensions. Hanahan 2022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0F81-0961-4EB6-5BC6-1FACAF95A46F}"/>
              </a:ext>
            </a:extLst>
          </p:cNvPr>
          <p:cNvSpPr>
            <a:spLocks noGrp="1"/>
          </p:cNvSpPr>
          <p:nvPr>
            <p:ph type="title"/>
          </p:nvPr>
        </p:nvSpPr>
        <p:spPr/>
        <p:txBody>
          <a:bodyPr/>
          <a:lstStyle/>
          <a:p>
            <a:r>
              <a:rPr lang="en-US" dirty="0"/>
              <a:t> Mutation Calling</a:t>
            </a:r>
          </a:p>
        </p:txBody>
      </p:sp>
      <p:sp>
        <p:nvSpPr>
          <p:cNvPr id="110" name="Text Placeholder 109">
            <a:extLst>
              <a:ext uri="{FF2B5EF4-FFF2-40B4-BE49-F238E27FC236}">
                <a16:creationId xmlns:a16="http://schemas.microsoft.com/office/drawing/2014/main" id="{E73D2776-4C99-BD6E-AAF9-9F916FA97A84}"/>
              </a:ext>
            </a:extLst>
          </p:cNvPr>
          <p:cNvSpPr>
            <a:spLocks noGrp="1"/>
          </p:cNvSpPr>
          <p:nvPr>
            <p:ph type="body" idx="1"/>
          </p:nvPr>
        </p:nvSpPr>
        <p:spPr>
          <a:xfrm>
            <a:off x="311700" y="4016821"/>
            <a:ext cx="8520600" cy="920203"/>
          </a:xfrm>
        </p:spPr>
        <p:txBody>
          <a:bodyPr>
            <a:normAutofit fontScale="85000" lnSpcReduction="10000"/>
          </a:bodyPr>
          <a:lstStyle/>
          <a:p>
            <a:pPr marL="114300" indent="0" algn="ctr">
              <a:buNone/>
            </a:pPr>
            <a:r>
              <a:rPr lang="en-US" dirty="0"/>
              <a:t>How do we get from this mess of cells to VCF files?</a:t>
            </a:r>
          </a:p>
          <a:p>
            <a:pPr marL="114300" indent="0" algn="ctr">
              <a:buNone/>
            </a:pPr>
            <a:r>
              <a:rPr lang="en-US" dirty="0"/>
              <a:t>What do we need to consider along the way?</a:t>
            </a:r>
          </a:p>
          <a:p>
            <a:pPr marL="114300" indent="0" algn="ctr">
              <a:buNone/>
            </a:pPr>
            <a:r>
              <a:rPr lang="en-US" dirty="0"/>
              <a:t>(Hint:) Why did I put the last few slides in?</a:t>
            </a:r>
          </a:p>
        </p:txBody>
      </p:sp>
      <p:grpSp>
        <p:nvGrpSpPr>
          <p:cNvPr id="108" name="Group 107">
            <a:extLst>
              <a:ext uri="{FF2B5EF4-FFF2-40B4-BE49-F238E27FC236}">
                <a16:creationId xmlns:a16="http://schemas.microsoft.com/office/drawing/2014/main" id="{D5BA5C60-82FC-C41A-B82E-45AD7D9D568E}"/>
              </a:ext>
            </a:extLst>
          </p:cNvPr>
          <p:cNvGrpSpPr/>
          <p:nvPr/>
        </p:nvGrpSpPr>
        <p:grpSpPr>
          <a:xfrm>
            <a:off x="1408980" y="1321483"/>
            <a:ext cx="3044381" cy="2635675"/>
            <a:chOff x="1654798" y="1429173"/>
            <a:chExt cx="3044381" cy="2635675"/>
          </a:xfrm>
        </p:grpSpPr>
        <p:pic>
          <p:nvPicPr>
            <p:cNvPr id="4" name="Picture 3">
              <a:extLst>
                <a:ext uri="{FF2B5EF4-FFF2-40B4-BE49-F238E27FC236}">
                  <a16:creationId xmlns:a16="http://schemas.microsoft.com/office/drawing/2014/main" id="{A3BB205A-F6C1-CD98-FBCF-C50518C88057}"/>
                </a:ext>
              </a:extLst>
            </p:cNvPr>
            <p:cNvPicPr>
              <a:picLocks noChangeAspect="1"/>
            </p:cNvPicPr>
            <p:nvPr/>
          </p:nvPicPr>
          <p:blipFill>
            <a:blip r:embed="rId2"/>
            <a:stretch>
              <a:fillRect/>
            </a:stretch>
          </p:blipFill>
          <p:spPr>
            <a:xfrm>
              <a:off x="2789507" y="2439977"/>
              <a:ext cx="1909672" cy="1485896"/>
            </a:xfrm>
            <a:prstGeom prst="rect">
              <a:avLst/>
            </a:prstGeom>
          </p:spPr>
        </p:pic>
        <p:grpSp>
          <p:nvGrpSpPr>
            <p:cNvPr id="5" name="Group 4">
              <a:extLst>
                <a:ext uri="{FF2B5EF4-FFF2-40B4-BE49-F238E27FC236}">
                  <a16:creationId xmlns:a16="http://schemas.microsoft.com/office/drawing/2014/main" id="{5B89B1BB-DCB6-A734-D308-658EAF881D9F}"/>
                </a:ext>
              </a:extLst>
            </p:cNvPr>
            <p:cNvGrpSpPr/>
            <p:nvPr/>
          </p:nvGrpSpPr>
          <p:grpSpPr>
            <a:xfrm>
              <a:off x="1654798" y="2576222"/>
              <a:ext cx="1842267" cy="1488626"/>
              <a:chOff x="-407039" y="2124314"/>
              <a:chExt cx="2165352" cy="1691841"/>
            </a:xfrm>
          </p:grpSpPr>
          <p:grpSp>
            <p:nvGrpSpPr>
              <p:cNvPr id="6" name="Group 5">
                <a:extLst>
                  <a:ext uri="{FF2B5EF4-FFF2-40B4-BE49-F238E27FC236}">
                    <a16:creationId xmlns:a16="http://schemas.microsoft.com/office/drawing/2014/main" id="{7E228599-CA20-4EAB-4E6B-8CBA2CCED59F}"/>
                  </a:ext>
                </a:extLst>
              </p:cNvPr>
              <p:cNvGrpSpPr/>
              <p:nvPr/>
            </p:nvGrpSpPr>
            <p:grpSpPr>
              <a:xfrm>
                <a:off x="-73452" y="2124314"/>
                <a:ext cx="1831765" cy="1289138"/>
                <a:chOff x="1954739" y="3362963"/>
                <a:chExt cx="1831765" cy="1289138"/>
              </a:xfrm>
            </p:grpSpPr>
            <p:pic>
              <p:nvPicPr>
                <p:cNvPr id="28" name="Picture 27">
                  <a:extLst>
                    <a:ext uri="{FF2B5EF4-FFF2-40B4-BE49-F238E27FC236}">
                      <a16:creationId xmlns:a16="http://schemas.microsoft.com/office/drawing/2014/main" id="{40903493-3887-319C-2947-F4AEE0C7CC6C}"/>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29" name="Picture 28">
                  <a:extLst>
                    <a:ext uri="{FF2B5EF4-FFF2-40B4-BE49-F238E27FC236}">
                      <a16:creationId xmlns:a16="http://schemas.microsoft.com/office/drawing/2014/main" id="{7F19476E-7A8C-DD4E-B61C-866F3E1D5786}"/>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30" name="Picture 29">
                  <a:extLst>
                    <a:ext uri="{FF2B5EF4-FFF2-40B4-BE49-F238E27FC236}">
                      <a16:creationId xmlns:a16="http://schemas.microsoft.com/office/drawing/2014/main" id="{B93DEADD-79F6-B7F3-AFFF-7EE3934E8A79}"/>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31" name="Picture 30">
                  <a:extLst>
                    <a:ext uri="{FF2B5EF4-FFF2-40B4-BE49-F238E27FC236}">
                      <a16:creationId xmlns:a16="http://schemas.microsoft.com/office/drawing/2014/main" id="{2BA02E16-C2BF-489F-6568-B0CDC5C3484C}"/>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32" name="Picture 31">
                  <a:extLst>
                    <a:ext uri="{FF2B5EF4-FFF2-40B4-BE49-F238E27FC236}">
                      <a16:creationId xmlns:a16="http://schemas.microsoft.com/office/drawing/2014/main" id="{9424D2CC-BD6E-A72A-0712-874E88328E46}"/>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33" name="Picture 32">
                  <a:extLst>
                    <a:ext uri="{FF2B5EF4-FFF2-40B4-BE49-F238E27FC236}">
                      <a16:creationId xmlns:a16="http://schemas.microsoft.com/office/drawing/2014/main" id="{B21D55CC-81D3-C3E5-163F-65ABB9C426CA}"/>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34" name="Picture 33">
                  <a:extLst>
                    <a:ext uri="{FF2B5EF4-FFF2-40B4-BE49-F238E27FC236}">
                      <a16:creationId xmlns:a16="http://schemas.microsoft.com/office/drawing/2014/main" id="{BF304A36-935B-78AC-2DA6-5DADD8A922EC}"/>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35" name="Picture 34">
                  <a:extLst>
                    <a:ext uri="{FF2B5EF4-FFF2-40B4-BE49-F238E27FC236}">
                      <a16:creationId xmlns:a16="http://schemas.microsoft.com/office/drawing/2014/main" id="{ED4810B9-5E62-D209-5447-82921E4CE64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36" name="Picture 35">
                  <a:extLst>
                    <a:ext uri="{FF2B5EF4-FFF2-40B4-BE49-F238E27FC236}">
                      <a16:creationId xmlns:a16="http://schemas.microsoft.com/office/drawing/2014/main" id="{7DF3FD53-8CF6-8CFD-FCBD-2C4B66F0636B}"/>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37" name="Picture 36">
                  <a:extLst>
                    <a:ext uri="{FF2B5EF4-FFF2-40B4-BE49-F238E27FC236}">
                      <a16:creationId xmlns:a16="http://schemas.microsoft.com/office/drawing/2014/main" id="{C13739BC-F933-A7EC-D5C7-862F579DA1EC}"/>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38" name="Picture 37">
                  <a:extLst>
                    <a:ext uri="{FF2B5EF4-FFF2-40B4-BE49-F238E27FC236}">
                      <a16:creationId xmlns:a16="http://schemas.microsoft.com/office/drawing/2014/main" id="{C465376C-B7D5-5712-5B9F-C3FA041A7BF2}"/>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39" name="Picture 38">
                  <a:extLst>
                    <a:ext uri="{FF2B5EF4-FFF2-40B4-BE49-F238E27FC236}">
                      <a16:creationId xmlns:a16="http://schemas.microsoft.com/office/drawing/2014/main" id="{58CB5C73-664F-7168-FF0E-B67D21F8BEC4}"/>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40" name="Picture 39">
                  <a:extLst>
                    <a:ext uri="{FF2B5EF4-FFF2-40B4-BE49-F238E27FC236}">
                      <a16:creationId xmlns:a16="http://schemas.microsoft.com/office/drawing/2014/main" id="{71D745A0-9787-9479-CD0A-0A389F5C2CF9}"/>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41" name="Picture 40">
                  <a:extLst>
                    <a:ext uri="{FF2B5EF4-FFF2-40B4-BE49-F238E27FC236}">
                      <a16:creationId xmlns:a16="http://schemas.microsoft.com/office/drawing/2014/main" id="{27A0F4EF-4601-BC90-62AB-6B249BAEAAF6}"/>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42" name="Picture 41">
                  <a:extLst>
                    <a:ext uri="{FF2B5EF4-FFF2-40B4-BE49-F238E27FC236}">
                      <a16:creationId xmlns:a16="http://schemas.microsoft.com/office/drawing/2014/main" id="{9EDFA032-FDC1-DB0D-5493-3741059874ED}"/>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43" name="Picture 42">
                  <a:extLst>
                    <a:ext uri="{FF2B5EF4-FFF2-40B4-BE49-F238E27FC236}">
                      <a16:creationId xmlns:a16="http://schemas.microsoft.com/office/drawing/2014/main" id="{36C478FA-4049-BB4E-9E82-6A6760EC7E9A}"/>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44" name="Picture 43">
                  <a:extLst>
                    <a:ext uri="{FF2B5EF4-FFF2-40B4-BE49-F238E27FC236}">
                      <a16:creationId xmlns:a16="http://schemas.microsoft.com/office/drawing/2014/main" id="{ED2636C4-244D-22C4-843A-9A652C80036B}"/>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45" name="Picture 44">
                  <a:extLst>
                    <a:ext uri="{FF2B5EF4-FFF2-40B4-BE49-F238E27FC236}">
                      <a16:creationId xmlns:a16="http://schemas.microsoft.com/office/drawing/2014/main" id="{5D960457-5540-8B0C-07CF-E250D694C8FE}"/>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46" name="Picture 45">
                  <a:extLst>
                    <a:ext uri="{FF2B5EF4-FFF2-40B4-BE49-F238E27FC236}">
                      <a16:creationId xmlns:a16="http://schemas.microsoft.com/office/drawing/2014/main" id="{FD8D6246-A4C6-524A-BDF2-BF1C191707FE}"/>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47" name="Picture 46">
                  <a:extLst>
                    <a:ext uri="{FF2B5EF4-FFF2-40B4-BE49-F238E27FC236}">
                      <a16:creationId xmlns:a16="http://schemas.microsoft.com/office/drawing/2014/main" id="{ED8CE33E-ADE0-6ABB-B886-DFEEF193C97F}"/>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7" name="Group 6">
                <a:extLst>
                  <a:ext uri="{FF2B5EF4-FFF2-40B4-BE49-F238E27FC236}">
                    <a16:creationId xmlns:a16="http://schemas.microsoft.com/office/drawing/2014/main" id="{082D1558-FC23-FD7B-E5AB-C79A94BDD173}"/>
                  </a:ext>
                </a:extLst>
              </p:cNvPr>
              <p:cNvGrpSpPr/>
              <p:nvPr/>
            </p:nvGrpSpPr>
            <p:grpSpPr>
              <a:xfrm>
                <a:off x="-407039" y="2527017"/>
                <a:ext cx="1831765" cy="1289138"/>
                <a:chOff x="1954739" y="3362963"/>
                <a:chExt cx="1831765" cy="1289138"/>
              </a:xfrm>
            </p:grpSpPr>
            <p:pic>
              <p:nvPicPr>
                <p:cNvPr id="8" name="Picture 7">
                  <a:extLst>
                    <a:ext uri="{FF2B5EF4-FFF2-40B4-BE49-F238E27FC236}">
                      <a16:creationId xmlns:a16="http://schemas.microsoft.com/office/drawing/2014/main" id="{0FC1E498-C5A1-BA9C-C11E-2728445DF167}"/>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9" name="Picture 8">
                  <a:extLst>
                    <a:ext uri="{FF2B5EF4-FFF2-40B4-BE49-F238E27FC236}">
                      <a16:creationId xmlns:a16="http://schemas.microsoft.com/office/drawing/2014/main" id="{6568285B-E795-C388-F745-6D1BBAF79B92}"/>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10" name="Picture 9">
                  <a:extLst>
                    <a:ext uri="{FF2B5EF4-FFF2-40B4-BE49-F238E27FC236}">
                      <a16:creationId xmlns:a16="http://schemas.microsoft.com/office/drawing/2014/main" id="{32B585A3-5CA6-30FC-CA53-61B1F83D0FAF}"/>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11" name="Picture 10">
                  <a:extLst>
                    <a:ext uri="{FF2B5EF4-FFF2-40B4-BE49-F238E27FC236}">
                      <a16:creationId xmlns:a16="http://schemas.microsoft.com/office/drawing/2014/main" id="{967CA706-1641-FE4D-7ECA-39A6AE84A5D4}"/>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12" name="Picture 11">
                  <a:extLst>
                    <a:ext uri="{FF2B5EF4-FFF2-40B4-BE49-F238E27FC236}">
                      <a16:creationId xmlns:a16="http://schemas.microsoft.com/office/drawing/2014/main" id="{50DABFAA-0EA3-B2E2-D910-F24EBA92E9EE}"/>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13" name="Picture 12">
                  <a:extLst>
                    <a:ext uri="{FF2B5EF4-FFF2-40B4-BE49-F238E27FC236}">
                      <a16:creationId xmlns:a16="http://schemas.microsoft.com/office/drawing/2014/main" id="{9634D01B-AFAB-8038-6D82-61AF6705197E}"/>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14" name="Picture 13">
                  <a:extLst>
                    <a:ext uri="{FF2B5EF4-FFF2-40B4-BE49-F238E27FC236}">
                      <a16:creationId xmlns:a16="http://schemas.microsoft.com/office/drawing/2014/main" id="{801239CD-46E1-6CF0-2DD4-C5C92D90C56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15" name="Picture 14">
                  <a:extLst>
                    <a:ext uri="{FF2B5EF4-FFF2-40B4-BE49-F238E27FC236}">
                      <a16:creationId xmlns:a16="http://schemas.microsoft.com/office/drawing/2014/main" id="{4932F79C-763B-FFCA-F317-03A0B5DFB1F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16" name="Picture 15">
                  <a:extLst>
                    <a:ext uri="{FF2B5EF4-FFF2-40B4-BE49-F238E27FC236}">
                      <a16:creationId xmlns:a16="http://schemas.microsoft.com/office/drawing/2014/main" id="{139180A3-2359-9DC5-0010-332974B6364A}"/>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17" name="Picture 16">
                  <a:extLst>
                    <a:ext uri="{FF2B5EF4-FFF2-40B4-BE49-F238E27FC236}">
                      <a16:creationId xmlns:a16="http://schemas.microsoft.com/office/drawing/2014/main" id="{B9FB275B-B786-B420-1026-280B2DD41DF0}"/>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18" name="Picture 17">
                  <a:extLst>
                    <a:ext uri="{FF2B5EF4-FFF2-40B4-BE49-F238E27FC236}">
                      <a16:creationId xmlns:a16="http://schemas.microsoft.com/office/drawing/2014/main" id="{36227634-6568-2C8F-DA1A-C2B792EEA698}"/>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19" name="Picture 18">
                  <a:extLst>
                    <a:ext uri="{FF2B5EF4-FFF2-40B4-BE49-F238E27FC236}">
                      <a16:creationId xmlns:a16="http://schemas.microsoft.com/office/drawing/2014/main" id="{59C411AA-7E12-5F0B-01DB-55FEBCAC01E1}"/>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20" name="Picture 19">
                  <a:extLst>
                    <a:ext uri="{FF2B5EF4-FFF2-40B4-BE49-F238E27FC236}">
                      <a16:creationId xmlns:a16="http://schemas.microsoft.com/office/drawing/2014/main" id="{A1C61C86-4E6E-2D84-BBA3-A4284CD5FCCA}"/>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21" name="Picture 20">
                  <a:extLst>
                    <a:ext uri="{FF2B5EF4-FFF2-40B4-BE49-F238E27FC236}">
                      <a16:creationId xmlns:a16="http://schemas.microsoft.com/office/drawing/2014/main" id="{9D217F83-F079-E718-76A5-804890540CF3}"/>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22" name="Picture 21">
                  <a:extLst>
                    <a:ext uri="{FF2B5EF4-FFF2-40B4-BE49-F238E27FC236}">
                      <a16:creationId xmlns:a16="http://schemas.microsoft.com/office/drawing/2014/main" id="{7CB29B46-70C5-C1DA-D089-7EAB8E5257C4}"/>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23" name="Picture 22">
                  <a:extLst>
                    <a:ext uri="{FF2B5EF4-FFF2-40B4-BE49-F238E27FC236}">
                      <a16:creationId xmlns:a16="http://schemas.microsoft.com/office/drawing/2014/main" id="{EA29F628-3C6A-D313-1D50-37D1E5E75DA3}"/>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24" name="Picture 23">
                  <a:extLst>
                    <a:ext uri="{FF2B5EF4-FFF2-40B4-BE49-F238E27FC236}">
                      <a16:creationId xmlns:a16="http://schemas.microsoft.com/office/drawing/2014/main" id="{DD8140A0-2043-9A94-F946-88BAD26BCA49}"/>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25" name="Picture 24">
                  <a:extLst>
                    <a:ext uri="{FF2B5EF4-FFF2-40B4-BE49-F238E27FC236}">
                      <a16:creationId xmlns:a16="http://schemas.microsoft.com/office/drawing/2014/main" id="{FF033559-8DE6-FB64-80BE-34B064DD8EE3}"/>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26" name="Picture 25">
                  <a:extLst>
                    <a:ext uri="{FF2B5EF4-FFF2-40B4-BE49-F238E27FC236}">
                      <a16:creationId xmlns:a16="http://schemas.microsoft.com/office/drawing/2014/main" id="{BC2C923F-EADA-F31F-C0C3-3628881FEB69}"/>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27" name="Picture 26">
                  <a:extLst>
                    <a:ext uri="{FF2B5EF4-FFF2-40B4-BE49-F238E27FC236}">
                      <a16:creationId xmlns:a16="http://schemas.microsoft.com/office/drawing/2014/main" id="{22135BBF-0B1B-FDCC-815C-1E8F44833416}"/>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48" name="Group 47">
              <a:extLst>
                <a:ext uri="{FF2B5EF4-FFF2-40B4-BE49-F238E27FC236}">
                  <a16:creationId xmlns:a16="http://schemas.microsoft.com/office/drawing/2014/main" id="{CB2FDA28-7C9E-6D5D-A940-6CC98136DB6D}"/>
                </a:ext>
              </a:extLst>
            </p:cNvPr>
            <p:cNvGrpSpPr/>
            <p:nvPr/>
          </p:nvGrpSpPr>
          <p:grpSpPr>
            <a:xfrm>
              <a:off x="1977893" y="1429173"/>
              <a:ext cx="1842267" cy="1488626"/>
              <a:chOff x="-407039" y="2124314"/>
              <a:chExt cx="2165352" cy="1691841"/>
            </a:xfrm>
          </p:grpSpPr>
          <p:grpSp>
            <p:nvGrpSpPr>
              <p:cNvPr id="49" name="Group 48">
                <a:extLst>
                  <a:ext uri="{FF2B5EF4-FFF2-40B4-BE49-F238E27FC236}">
                    <a16:creationId xmlns:a16="http://schemas.microsoft.com/office/drawing/2014/main" id="{642F0A56-5125-9F50-EBCA-49257EAB1611}"/>
                  </a:ext>
                </a:extLst>
              </p:cNvPr>
              <p:cNvGrpSpPr/>
              <p:nvPr/>
            </p:nvGrpSpPr>
            <p:grpSpPr>
              <a:xfrm>
                <a:off x="-73452" y="2124314"/>
                <a:ext cx="1831765" cy="1289138"/>
                <a:chOff x="1954739" y="3362963"/>
                <a:chExt cx="1831765" cy="1289138"/>
              </a:xfrm>
            </p:grpSpPr>
            <p:pic>
              <p:nvPicPr>
                <p:cNvPr id="71" name="Picture 70">
                  <a:extLst>
                    <a:ext uri="{FF2B5EF4-FFF2-40B4-BE49-F238E27FC236}">
                      <a16:creationId xmlns:a16="http://schemas.microsoft.com/office/drawing/2014/main" id="{33AA4859-52E3-1D61-E2AE-6E653BB94891}"/>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72" name="Picture 71">
                  <a:extLst>
                    <a:ext uri="{FF2B5EF4-FFF2-40B4-BE49-F238E27FC236}">
                      <a16:creationId xmlns:a16="http://schemas.microsoft.com/office/drawing/2014/main" id="{7EB9429E-03BF-5A1B-A1A5-809D4507658E}"/>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73" name="Picture 72">
                  <a:extLst>
                    <a:ext uri="{FF2B5EF4-FFF2-40B4-BE49-F238E27FC236}">
                      <a16:creationId xmlns:a16="http://schemas.microsoft.com/office/drawing/2014/main" id="{32FCE63F-A708-55D2-9C91-2D5F55CF3324}"/>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74" name="Picture 73">
                  <a:extLst>
                    <a:ext uri="{FF2B5EF4-FFF2-40B4-BE49-F238E27FC236}">
                      <a16:creationId xmlns:a16="http://schemas.microsoft.com/office/drawing/2014/main" id="{2BF413F0-2316-7E00-908D-7AD39A2E618B}"/>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75" name="Picture 74">
                  <a:extLst>
                    <a:ext uri="{FF2B5EF4-FFF2-40B4-BE49-F238E27FC236}">
                      <a16:creationId xmlns:a16="http://schemas.microsoft.com/office/drawing/2014/main" id="{5EF0D8B4-1E30-9C1C-E631-F5E91FD9F98B}"/>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76" name="Picture 75">
                  <a:extLst>
                    <a:ext uri="{FF2B5EF4-FFF2-40B4-BE49-F238E27FC236}">
                      <a16:creationId xmlns:a16="http://schemas.microsoft.com/office/drawing/2014/main" id="{B3DF4F62-BC31-C149-670C-5DD742471D44}"/>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77" name="Picture 76">
                  <a:extLst>
                    <a:ext uri="{FF2B5EF4-FFF2-40B4-BE49-F238E27FC236}">
                      <a16:creationId xmlns:a16="http://schemas.microsoft.com/office/drawing/2014/main" id="{1F635892-BAF9-624C-7FAF-390588E962F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78" name="Picture 77">
                  <a:extLst>
                    <a:ext uri="{FF2B5EF4-FFF2-40B4-BE49-F238E27FC236}">
                      <a16:creationId xmlns:a16="http://schemas.microsoft.com/office/drawing/2014/main" id="{297CC778-24EF-FBC6-1DA3-E34D610991F0}"/>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79" name="Picture 78">
                  <a:extLst>
                    <a:ext uri="{FF2B5EF4-FFF2-40B4-BE49-F238E27FC236}">
                      <a16:creationId xmlns:a16="http://schemas.microsoft.com/office/drawing/2014/main" id="{50177B92-D0CA-E042-10C4-53729C363660}"/>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80" name="Picture 79">
                  <a:extLst>
                    <a:ext uri="{FF2B5EF4-FFF2-40B4-BE49-F238E27FC236}">
                      <a16:creationId xmlns:a16="http://schemas.microsoft.com/office/drawing/2014/main" id="{8BDA8FC2-36D9-9A98-7A5F-F2924150233B}"/>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81" name="Picture 80">
                  <a:extLst>
                    <a:ext uri="{FF2B5EF4-FFF2-40B4-BE49-F238E27FC236}">
                      <a16:creationId xmlns:a16="http://schemas.microsoft.com/office/drawing/2014/main" id="{F4121C13-9B6E-B4F4-C313-EC7785457547}"/>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82" name="Picture 81">
                  <a:extLst>
                    <a:ext uri="{FF2B5EF4-FFF2-40B4-BE49-F238E27FC236}">
                      <a16:creationId xmlns:a16="http://schemas.microsoft.com/office/drawing/2014/main" id="{DA799CBB-BE88-55E0-158F-5227B175742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83" name="Picture 82">
                  <a:extLst>
                    <a:ext uri="{FF2B5EF4-FFF2-40B4-BE49-F238E27FC236}">
                      <a16:creationId xmlns:a16="http://schemas.microsoft.com/office/drawing/2014/main" id="{38126EE5-0AE2-7A2F-CC5F-8CC74EC0B453}"/>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84" name="Picture 83">
                  <a:extLst>
                    <a:ext uri="{FF2B5EF4-FFF2-40B4-BE49-F238E27FC236}">
                      <a16:creationId xmlns:a16="http://schemas.microsoft.com/office/drawing/2014/main" id="{9026AA51-5BA6-B17E-AF75-397AD7EF8451}"/>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85" name="Picture 84">
                  <a:extLst>
                    <a:ext uri="{FF2B5EF4-FFF2-40B4-BE49-F238E27FC236}">
                      <a16:creationId xmlns:a16="http://schemas.microsoft.com/office/drawing/2014/main" id="{787D5362-5048-F897-DB9E-1C7AEE4293C9}"/>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86" name="Picture 85">
                  <a:extLst>
                    <a:ext uri="{FF2B5EF4-FFF2-40B4-BE49-F238E27FC236}">
                      <a16:creationId xmlns:a16="http://schemas.microsoft.com/office/drawing/2014/main" id="{57190B6F-A8E8-DF63-738F-030B87490A72}"/>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87" name="Picture 86">
                  <a:extLst>
                    <a:ext uri="{FF2B5EF4-FFF2-40B4-BE49-F238E27FC236}">
                      <a16:creationId xmlns:a16="http://schemas.microsoft.com/office/drawing/2014/main" id="{3923EC8F-0DC8-B7F2-1DCF-07524E5958B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88" name="Picture 87">
                  <a:extLst>
                    <a:ext uri="{FF2B5EF4-FFF2-40B4-BE49-F238E27FC236}">
                      <a16:creationId xmlns:a16="http://schemas.microsoft.com/office/drawing/2014/main" id="{7BC03488-3BAD-ACCA-F2B1-BED156929CD8}"/>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89" name="Picture 88">
                  <a:extLst>
                    <a:ext uri="{FF2B5EF4-FFF2-40B4-BE49-F238E27FC236}">
                      <a16:creationId xmlns:a16="http://schemas.microsoft.com/office/drawing/2014/main" id="{A31C8CE7-14CF-33A2-0694-00F0FA8165E5}"/>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90" name="Picture 89">
                  <a:extLst>
                    <a:ext uri="{FF2B5EF4-FFF2-40B4-BE49-F238E27FC236}">
                      <a16:creationId xmlns:a16="http://schemas.microsoft.com/office/drawing/2014/main" id="{2ABA7C8D-CA3C-30B8-F53B-B6CA9B4C3F94}"/>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50" name="Group 49">
                <a:extLst>
                  <a:ext uri="{FF2B5EF4-FFF2-40B4-BE49-F238E27FC236}">
                    <a16:creationId xmlns:a16="http://schemas.microsoft.com/office/drawing/2014/main" id="{DA1879D8-EDA4-96E6-87C3-8AA79E45C8D6}"/>
                  </a:ext>
                </a:extLst>
              </p:cNvPr>
              <p:cNvGrpSpPr/>
              <p:nvPr/>
            </p:nvGrpSpPr>
            <p:grpSpPr>
              <a:xfrm>
                <a:off x="-407039" y="2527017"/>
                <a:ext cx="1831765" cy="1289138"/>
                <a:chOff x="1954739" y="3362963"/>
                <a:chExt cx="1831765" cy="1289138"/>
              </a:xfrm>
            </p:grpSpPr>
            <p:pic>
              <p:nvPicPr>
                <p:cNvPr id="51" name="Picture 50">
                  <a:extLst>
                    <a:ext uri="{FF2B5EF4-FFF2-40B4-BE49-F238E27FC236}">
                      <a16:creationId xmlns:a16="http://schemas.microsoft.com/office/drawing/2014/main" id="{6A018F75-8AFC-4FE8-8385-493123AB00C6}"/>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52" name="Picture 51">
                  <a:extLst>
                    <a:ext uri="{FF2B5EF4-FFF2-40B4-BE49-F238E27FC236}">
                      <a16:creationId xmlns:a16="http://schemas.microsoft.com/office/drawing/2014/main" id="{761E739F-6B6E-4D11-A89F-F0CF5E7F2A97}"/>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53" name="Picture 52">
                  <a:extLst>
                    <a:ext uri="{FF2B5EF4-FFF2-40B4-BE49-F238E27FC236}">
                      <a16:creationId xmlns:a16="http://schemas.microsoft.com/office/drawing/2014/main" id="{B48209C4-62A1-773D-2AC0-5E0F521FDB06}"/>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54" name="Picture 53">
                  <a:extLst>
                    <a:ext uri="{FF2B5EF4-FFF2-40B4-BE49-F238E27FC236}">
                      <a16:creationId xmlns:a16="http://schemas.microsoft.com/office/drawing/2014/main" id="{9CCA6DB4-8F6F-9EC4-EE5D-A77E8A772F0D}"/>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55" name="Picture 54">
                  <a:extLst>
                    <a:ext uri="{FF2B5EF4-FFF2-40B4-BE49-F238E27FC236}">
                      <a16:creationId xmlns:a16="http://schemas.microsoft.com/office/drawing/2014/main" id="{4C5B9391-EF43-887F-DB37-B3EE6B5D9A61}"/>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56" name="Picture 55">
                  <a:extLst>
                    <a:ext uri="{FF2B5EF4-FFF2-40B4-BE49-F238E27FC236}">
                      <a16:creationId xmlns:a16="http://schemas.microsoft.com/office/drawing/2014/main" id="{86811934-53DF-B958-E552-7B9292F69502}"/>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57" name="Picture 56">
                  <a:extLst>
                    <a:ext uri="{FF2B5EF4-FFF2-40B4-BE49-F238E27FC236}">
                      <a16:creationId xmlns:a16="http://schemas.microsoft.com/office/drawing/2014/main" id="{FA3890DB-36FB-2D33-4B43-96D301CD06F3}"/>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58" name="Picture 57">
                  <a:extLst>
                    <a:ext uri="{FF2B5EF4-FFF2-40B4-BE49-F238E27FC236}">
                      <a16:creationId xmlns:a16="http://schemas.microsoft.com/office/drawing/2014/main" id="{03FA46EA-50AF-09BB-EBE0-EE919C5AE074}"/>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59" name="Picture 58">
                  <a:extLst>
                    <a:ext uri="{FF2B5EF4-FFF2-40B4-BE49-F238E27FC236}">
                      <a16:creationId xmlns:a16="http://schemas.microsoft.com/office/drawing/2014/main" id="{57DA94C2-90E2-8870-6E56-495326954144}"/>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60" name="Picture 59">
                  <a:extLst>
                    <a:ext uri="{FF2B5EF4-FFF2-40B4-BE49-F238E27FC236}">
                      <a16:creationId xmlns:a16="http://schemas.microsoft.com/office/drawing/2014/main" id="{430E82A4-9340-BC7D-100D-C59A3BDAC838}"/>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61" name="Picture 60">
                  <a:extLst>
                    <a:ext uri="{FF2B5EF4-FFF2-40B4-BE49-F238E27FC236}">
                      <a16:creationId xmlns:a16="http://schemas.microsoft.com/office/drawing/2014/main" id="{E2CCEA82-3FC7-DE5F-E570-FD5BAD102080}"/>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62" name="Picture 61">
                  <a:extLst>
                    <a:ext uri="{FF2B5EF4-FFF2-40B4-BE49-F238E27FC236}">
                      <a16:creationId xmlns:a16="http://schemas.microsoft.com/office/drawing/2014/main" id="{9D7650FE-E238-FEB8-8034-CCA87133BED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63" name="Picture 62">
                  <a:extLst>
                    <a:ext uri="{FF2B5EF4-FFF2-40B4-BE49-F238E27FC236}">
                      <a16:creationId xmlns:a16="http://schemas.microsoft.com/office/drawing/2014/main" id="{B870ADA9-2812-EECB-04EC-0C46E38A0530}"/>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64" name="Picture 63">
                  <a:extLst>
                    <a:ext uri="{FF2B5EF4-FFF2-40B4-BE49-F238E27FC236}">
                      <a16:creationId xmlns:a16="http://schemas.microsoft.com/office/drawing/2014/main" id="{538F3EA6-9712-6C5C-A61B-A0E6648E3437}"/>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65" name="Picture 64">
                  <a:extLst>
                    <a:ext uri="{FF2B5EF4-FFF2-40B4-BE49-F238E27FC236}">
                      <a16:creationId xmlns:a16="http://schemas.microsoft.com/office/drawing/2014/main" id="{3B8BB12E-892F-A3F0-6331-10B59F9CB37C}"/>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66" name="Picture 65">
                  <a:extLst>
                    <a:ext uri="{FF2B5EF4-FFF2-40B4-BE49-F238E27FC236}">
                      <a16:creationId xmlns:a16="http://schemas.microsoft.com/office/drawing/2014/main" id="{E02AB3A7-21B3-BF56-3428-C2BE84E589BB}"/>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67" name="Picture 66">
                  <a:extLst>
                    <a:ext uri="{FF2B5EF4-FFF2-40B4-BE49-F238E27FC236}">
                      <a16:creationId xmlns:a16="http://schemas.microsoft.com/office/drawing/2014/main" id="{4BB41D28-7B00-8CCA-6AA8-4CF4F38BCFE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68" name="Picture 67">
                  <a:extLst>
                    <a:ext uri="{FF2B5EF4-FFF2-40B4-BE49-F238E27FC236}">
                      <a16:creationId xmlns:a16="http://schemas.microsoft.com/office/drawing/2014/main" id="{3E19F453-C6E1-E9C3-3C23-283E389DFD20}"/>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69" name="Picture 68">
                  <a:extLst>
                    <a:ext uri="{FF2B5EF4-FFF2-40B4-BE49-F238E27FC236}">
                      <a16:creationId xmlns:a16="http://schemas.microsoft.com/office/drawing/2014/main" id="{CED75247-B824-7974-EEE2-959DD4B987EA}"/>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70" name="Picture 69">
                  <a:extLst>
                    <a:ext uri="{FF2B5EF4-FFF2-40B4-BE49-F238E27FC236}">
                      <a16:creationId xmlns:a16="http://schemas.microsoft.com/office/drawing/2014/main" id="{2DB43BE5-6409-BECD-ED91-2B69DDB35E9C}"/>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pic>
          <p:nvPicPr>
            <p:cNvPr id="91" name="Picture 90">
              <a:extLst>
                <a:ext uri="{FF2B5EF4-FFF2-40B4-BE49-F238E27FC236}">
                  <a16:creationId xmlns:a16="http://schemas.microsoft.com/office/drawing/2014/main" id="{074BB998-B3F3-2A7C-7BC9-A0316E05C6AF}"/>
                </a:ext>
              </a:extLst>
            </p:cNvPr>
            <p:cNvPicPr>
              <a:picLocks noChangeAspect="1"/>
            </p:cNvPicPr>
            <p:nvPr/>
          </p:nvPicPr>
          <p:blipFill>
            <a:blip r:embed="rId4"/>
            <a:stretch>
              <a:fillRect/>
            </a:stretch>
          </p:blipFill>
          <p:spPr>
            <a:xfrm>
              <a:off x="3032219" y="1652281"/>
              <a:ext cx="573974" cy="622252"/>
            </a:xfrm>
            <a:prstGeom prst="rect">
              <a:avLst/>
            </a:prstGeom>
          </p:spPr>
        </p:pic>
        <p:grpSp>
          <p:nvGrpSpPr>
            <p:cNvPr id="92" name="Group 91">
              <a:extLst>
                <a:ext uri="{FF2B5EF4-FFF2-40B4-BE49-F238E27FC236}">
                  <a16:creationId xmlns:a16="http://schemas.microsoft.com/office/drawing/2014/main" id="{FF056C18-F380-CCBC-1550-756962854AEB}"/>
                </a:ext>
              </a:extLst>
            </p:cNvPr>
            <p:cNvGrpSpPr/>
            <p:nvPr/>
          </p:nvGrpSpPr>
          <p:grpSpPr>
            <a:xfrm>
              <a:off x="2852142" y="2303100"/>
              <a:ext cx="331354" cy="436614"/>
              <a:chOff x="3247705" y="3168578"/>
              <a:chExt cx="389465" cy="496217"/>
            </a:xfrm>
          </p:grpSpPr>
          <p:pic>
            <p:nvPicPr>
              <p:cNvPr id="93" name="Picture 92">
                <a:extLst>
                  <a:ext uri="{FF2B5EF4-FFF2-40B4-BE49-F238E27FC236}">
                    <a16:creationId xmlns:a16="http://schemas.microsoft.com/office/drawing/2014/main" id="{235C64EA-DF0F-F7A7-0F44-524C6F58FFCD}"/>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4" name="Multiplication Sign 93">
                <a:extLst>
                  <a:ext uri="{FF2B5EF4-FFF2-40B4-BE49-F238E27FC236}">
                    <a16:creationId xmlns:a16="http://schemas.microsoft.com/office/drawing/2014/main" id="{867E4D4A-BF09-0235-9DE7-93F76AD8D0CA}"/>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5" name="Picture 94">
              <a:extLst>
                <a:ext uri="{FF2B5EF4-FFF2-40B4-BE49-F238E27FC236}">
                  <a16:creationId xmlns:a16="http://schemas.microsoft.com/office/drawing/2014/main" id="{FAA8BD60-6976-84B8-F89A-D3B8F7C5EAC2}"/>
                </a:ext>
              </a:extLst>
            </p:cNvPr>
            <p:cNvPicPr>
              <a:picLocks noChangeAspect="1"/>
            </p:cNvPicPr>
            <p:nvPr/>
          </p:nvPicPr>
          <p:blipFill>
            <a:blip r:embed="rId5"/>
            <a:stretch>
              <a:fillRect/>
            </a:stretch>
          </p:blipFill>
          <p:spPr>
            <a:xfrm>
              <a:off x="3003377" y="2096202"/>
              <a:ext cx="337947" cy="413047"/>
            </a:xfrm>
            <a:prstGeom prst="rect">
              <a:avLst/>
            </a:prstGeom>
          </p:spPr>
        </p:pic>
        <p:grpSp>
          <p:nvGrpSpPr>
            <p:cNvPr id="96" name="Group 95">
              <a:extLst>
                <a:ext uri="{FF2B5EF4-FFF2-40B4-BE49-F238E27FC236}">
                  <a16:creationId xmlns:a16="http://schemas.microsoft.com/office/drawing/2014/main" id="{5EDAE89B-AE30-C22E-BEDA-3690267C291E}"/>
                </a:ext>
              </a:extLst>
            </p:cNvPr>
            <p:cNvGrpSpPr/>
            <p:nvPr/>
          </p:nvGrpSpPr>
          <p:grpSpPr>
            <a:xfrm>
              <a:off x="2733395" y="2070058"/>
              <a:ext cx="331354" cy="436614"/>
              <a:chOff x="3247705" y="3168578"/>
              <a:chExt cx="389465" cy="496217"/>
            </a:xfrm>
          </p:grpSpPr>
          <p:pic>
            <p:nvPicPr>
              <p:cNvPr id="97" name="Picture 96">
                <a:extLst>
                  <a:ext uri="{FF2B5EF4-FFF2-40B4-BE49-F238E27FC236}">
                    <a16:creationId xmlns:a16="http://schemas.microsoft.com/office/drawing/2014/main" id="{830990E0-5BFF-4F2E-6EBC-CF31FCC3C546}"/>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8" name="Multiplication Sign 97">
                <a:extLst>
                  <a:ext uri="{FF2B5EF4-FFF2-40B4-BE49-F238E27FC236}">
                    <a16:creationId xmlns:a16="http://schemas.microsoft.com/office/drawing/2014/main" id="{8A3A01C0-3FB8-8C52-160F-11AE02CF7D1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A5C9FA71-F9C0-3AF3-1718-8FD72CFDE1F3}"/>
                </a:ext>
              </a:extLst>
            </p:cNvPr>
            <p:cNvGrpSpPr/>
            <p:nvPr/>
          </p:nvGrpSpPr>
          <p:grpSpPr>
            <a:xfrm>
              <a:off x="2566493" y="1935397"/>
              <a:ext cx="331354" cy="436614"/>
              <a:chOff x="3247705" y="3168578"/>
              <a:chExt cx="389465" cy="496217"/>
            </a:xfrm>
          </p:grpSpPr>
          <p:pic>
            <p:nvPicPr>
              <p:cNvPr id="100" name="Picture 99">
                <a:extLst>
                  <a:ext uri="{FF2B5EF4-FFF2-40B4-BE49-F238E27FC236}">
                    <a16:creationId xmlns:a16="http://schemas.microsoft.com/office/drawing/2014/main" id="{73ADA384-FEA2-4212-B851-BEBF3F360957}"/>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1" name="Multiplication Sign 100">
                <a:extLst>
                  <a:ext uri="{FF2B5EF4-FFF2-40B4-BE49-F238E27FC236}">
                    <a16:creationId xmlns:a16="http://schemas.microsoft.com/office/drawing/2014/main" id="{F9B3CF0B-6556-F2B6-4164-DF343E84F3BB}"/>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 name="Picture 101">
              <a:extLst>
                <a:ext uri="{FF2B5EF4-FFF2-40B4-BE49-F238E27FC236}">
                  <a16:creationId xmlns:a16="http://schemas.microsoft.com/office/drawing/2014/main" id="{453C77B6-2944-D6DE-2F77-F59CA22FCE8D}"/>
                </a:ext>
              </a:extLst>
            </p:cNvPr>
            <p:cNvPicPr>
              <a:picLocks noChangeAspect="1"/>
            </p:cNvPicPr>
            <p:nvPr/>
          </p:nvPicPr>
          <p:blipFill>
            <a:blip r:embed="rId5"/>
            <a:stretch>
              <a:fillRect/>
            </a:stretch>
          </p:blipFill>
          <p:spPr>
            <a:xfrm>
              <a:off x="2717728" y="1728499"/>
              <a:ext cx="337947" cy="413047"/>
            </a:xfrm>
            <a:prstGeom prst="rect">
              <a:avLst/>
            </a:prstGeom>
          </p:spPr>
        </p:pic>
        <p:grpSp>
          <p:nvGrpSpPr>
            <p:cNvPr id="103" name="Group 102">
              <a:extLst>
                <a:ext uri="{FF2B5EF4-FFF2-40B4-BE49-F238E27FC236}">
                  <a16:creationId xmlns:a16="http://schemas.microsoft.com/office/drawing/2014/main" id="{B2116950-ABCD-77AC-714C-B9C0398CFFE9}"/>
                </a:ext>
              </a:extLst>
            </p:cNvPr>
            <p:cNvGrpSpPr/>
            <p:nvPr/>
          </p:nvGrpSpPr>
          <p:grpSpPr>
            <a:xfrm>
              <a:off x="2447746" y="1702355"/>
              <a:ext cx="331354" cy="436614"/>
              <a:chOff x="3247705" y="3168578"/>
              <a:chExt cx="389465" cy="496217"/>
            </a:xfrm>
          </p:grpSpPr>
          <p:pic>
            <p:nvPicPr>
              <p:cNvPr id="104" name="Picture 103">
                <a:extLst>
                  <a:ext uri="{FF2B5EF4-FFF2-40B4-BE49-F238E27FC236}">
                    <a16:creationId xmlns:a16="http://schemas.microsoft.com/office/drawing/2014/main" id="{70D8D008-2423-4AC4-08C7-3471DDF58963}"/>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5" name="Multiplication Sign 104">
                <a:extLst>
                  <a:ext uri="{FF2B5EF4-FFF2-40B4-BE49-F238E27FC236}">
                    <a16:creationId xmlns:a16="http://schemas.microsoft.com/office/drawing/2014/main" id="{8949858D-DA00-2F12-BADE-2878EC4D938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icture 105">
              <a:extLst>
                <a:ext uri="{FF2B5EF4-FFF2-40B4-BE49-F238E27FC236}">
                  <a16:creationId xmlns:a16="http://schemas.microsoft.com/office/drawing/2014/main" id="{909DA38A-B8FA-A08C-34AB-551E4634917B}"/>
                </a:ext>
              </a:extLst>
            </p:cNvPr>
            <p:cNvPicPr>
              <a:picLocks noChangeAspect="1"/>
            </p:cNvPicPr>
            <p:nvPr/>
          </p:nvPicPr>
          <p:blipFill>
            <a:blip r:embed="rId6"/>
            <a:stretch>
              <a:fillRect/>
            </a:stretch>
          </p:blipFill>
          <p:spPr>
            <a:xfrm>
              <a:off x="2719922" y="2957891"/>
              <a:ext cx="450596" cy="573975"/>
            </a:xfrm>
            <a:prstGeom prst="rect">
              <a:avLst/>
            </a:prstGeom>
          </p:spPr>
        </p:pic>
        <p:pic>
          <p:nvPicPr>
            <p:cNvPr id="107" name="Picture 106">
              <a:extLst>
                <a:ext uri="{FF2B5EF4-FFF2-40B4-BE49-F238E27FC236}">
                  <a16:creationId xmlns:a16="http://schemas.microsoft.com/office/drawing/2014/main" id="{959A1789-EC14-06FB-1D1E-0258EE8FA4A4}"/>
                </a:ext>
              </a:extLst>
            </p:cNvPr>
            <p:cNvPicPr>
              <a:picLocks noChangeAspect="1"/>
            </p:cNvPicPr>
            <p:nvPr/>
          </p:nvPicPr>
          <p:blipFill>
            <a:blip r:embed="rId6"/>
            <a:stretch>
              <a:fillRect/>
            </a:stretch>
          </p:blipFill>
          <p:spPr>
            <a:xfrm>
              <a:off x="3060569" y="3015688"/>
              <a:ext cx="450596" cy="573975"/>
            </a:xfrm>
            <a:prstGeom prst="rect">
              <a:avLst/>
            </a:prstGeom>
          </p:spPr>
        </p:pic>
      </p:grpSp>
      <p:pic>
        <p:nvPicPr>
          <p:cNvPr id="109" name="Picture 108">
            <a:extLst>
              <a:ext uri="{FF2B5EF4-FFF2-40B4-BE49-F238E27FC236}">
                <a16:creationId xmlns:a16="http://schemas.microsoft.com/office/drawing/2014/main" id="{9F82E1E6-4686-91D9-0169-48BBFE647AB3}"/>
              </a:ext>
            </a:extLst>
          </p:cNvPr>
          <p:cNvPicPr>
            <a:picLocks noChangeAspect="1"/>
          </p:cNvPicPr>
          <p:nvPr/>
        </p:nvPicPr>
        <p:blipFill>
          <a:blip r:embed="rId7"/>
          <a:stretch>
            <a:fillRect/>
          </a:stretch>
        </p:blipFill>
        <p:spPr>
          <a:xfrm>
            <a:off x="5698039" y="1913928"/>
            <a:ext cx="1266825" cy="1409700"/>
          </a:xfrm>
          <a:prstGeom prst="rect">
            <a:avLst/>
          </a:prstGeom>
        </p:spPr>
      </p:pic>
    </p:spTree>
    <p:extLst>
      <p:ext uri="{BB962C8B-B14F-4D97-AF65-F5344CB8AC3E}">
        <p14:creationId xmlns:p14="http://schemas.microsoft.com/office/powerpoint/2010/main" val="4185255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0F81-0961-4EB6-5BC6-1FACAF95A46F}"/>
              </a:ext>
            </a:extLst>
          </p:cNvPr>
          <p:cNvSpPr>
            <a:spLocks noGrp="1"/>
          </p:cNvSpPr>
          <p:nvPr>
            <p:ph type="title"/>
          </p:nvPr>
        </p:nvSpPr>
        <p:spPr/>
        <p:txBody>
          <a:bodyPr/>
          <a:lstStyle/>
          <a:p>
            <a:r>
              <a:rPr lang="en-US" dirty="0"/>
              <a:t> Mutation Calling</a:t>
            </a:r>
          </a:p>
        </p:txBody>
      </p:sp>
      <p:sp>
        <p:nvSpPr>
          <p:cNvPr id="110" name="Text Placeholder 109">
            <a:extLst>
              <a:ext uri="{FF2B5EF4-FFF2-40B4-BE49-F238E27FC236}">
                <a16:creationId xmlns:a16="http://schemas.microsoft.com/office/drawing/2014/main" id="{E73D2776-4C99-BD6E-AAF9-9F916FA97A84}"/>
              </a:ext>
            </a:extLst>
          </p:cNvPr>
          <p:cNvSpPr>
            <a:spLocks noGrp="1"/>
          </p:cNvSpPr>
          <p:nvPr>
            <p:ph type="body" idx="1"/>
          </p:nvPr>
        </p:nvSpPr>
        <p:spPr>
          <a:xfrm>
            <a:off x="311700" y="4016821"/>
            <a:ext cx="8520600" cy="920203"/>
          </a:xfrm>
        </p:spPr>
        <p:txBody>
          <a:bodyPr>
            <a:normAutofit fontScale="85000" lnSpcReduction="10000"/>
          </a:bodyPr>
          <a:lstStyle/>
          <a:p>
            <a:pPr marL="114300" indent="0" algn="ctr">
              <a:buNone/>
            </a:pPr>
            <a:r>
              <a:rPr lang="en-US" dirty="0"/>
              <a:t>How do we get from this mess of cells to VCF files?</a:t>
            </a:r>
          </a:p>
          <a:p>
            <a:pPr marL="114300" indent="0" algn="ctr">
              <a:buNone/>
            </a:pPr>
            <a:r>
              <a:rPr lang="en-US" dirty="0"/>
              <a:t>What do we need to consider along the way?</a:t>
            </a:r>
          </a:p>
          <a:p>
            <a:pPr marL="114300" indent="0" algn="ctr">
              <a:buNone/>
            </a:pPr>
            <a:r>
              <a:rPr lang="en-US" dirty="0"/>
              <a:t>(Hint:) Why did I put the last few slides in?</a:t>
            </a:r>
          </a:p>
        </p:txBody>
      </p:sp>
      <p:grpSp>
        <p:nvGrpSpPr>
          <p:cNvPr id="108" name="Group 107">
            <a:extLst>
              <a:ext uri="{FF2B5EF4-FFF2-40B4-BE49-F238E27FC236}">
                <a16:creationId xmlns:a16="http://schemas.microsoft.com/office/drawing/2014/main" id="{D5BA5C60-82FC-C41A-B82E-45AD7D9D568E}"/>
              </a:ext>
            </a:extLst>
          </p:cNvPr>
          <p:cNvGrpSpPr/>
          <p:nvPr/>
        </p:nvGrpSpPr>
        <p:grpSpPr>
          <a:xfrm>
            <a:off x="311700" y="1355351"/>
            <a:ext cx="1042967" cy="859530"/>
            <a:chOff x="1654798" y="1429173"/>
            <a:chExt cx="3044381" cy="2635675"/>
          </a:xfrm>
        </p:grpSpPr>
        <p:pic>
          <p:nvPicPr>
            <p:cNvPr id="4" name="Picture 3">
              <a:extLst>
                <a:ext uri="{FF2B5EF4-FFF2-40B4-BE49-F238E27FC236}">
                  <a16:creationId xmlns:a16="http://schemas.microsoft.com/office/drawing/2014/main" id="{A3BB205A-F6C1-CD98-FBCF-C50518C88057}"/>
                </a:ext>
              </a:extLst>
            </p:cNvPr>
            <p:cNvPicPr>
              <a:picLocks noChangeAspect="1"/>
            </p:cNvPicPr>
            <p:nvPr/>
          </p:nvPicPr>
          <p:blipFill>
            <a:blip r:embed="rId2"/>
            <a:stretch>
              <a:fillRect/>
            </a:stretch>
          </p:blipFill>
          <p:spPr>
            <a:xfrm>
              <a:off x="2789507" y="2439977"/>
              <a:ext cx="1909672" cy="1485896"/>
            </a:xfrm>
            <a:prstGeom prst="rect">
              <a:avLst/>
            </a:prstGeom>
          </p:spPr>
        </p:pic>
        <p:grpSp>
          <p:nvGrpSpPr>
            <p:cNvPr id="5" name="Group 4">
              <a:extLst>
                <a:ext uri="{FF2B5EF4-FFF2-40B4-BE49-F238E27FC236}">
                  <a16:creationId xmlns:a16="http://schemas.microsoft.com/office/drawing/2014/main" id="{5B89B1BB-DCB6-A734-D308-658EAF881D9F}"/>
                </a:ext>
              </a:extLst>
            </p:cNvPr>
            <p:cNvGrpSpPr/>
            <p:nvPr/>
          </p:nvGrpSpPr>
          <p:grpSpPr>
            <a:xfrm>
              <a:off x="1654798" y="2576222"/>
              <a:ext cx="1842267" cy="1488626"/>
              <a:chOff x="-407039" y="2124314"/>
              <a:chExt cx="2165352" cy="1691841"/>
            </a:xfrm>
          </p:grpSpPr>
          <p:grpSp>
            <p:nvGrpSpPr>
              <p:cNvPr id="6" name="Group 5">
                <a:extLst>
                  <a:ext uri="{FF2B5EF4-FFF2-40B4-BE49-F238E27FC236}">
                    <a16:creationId xmlns:a16="http://schemas.microsoft.com/office/drawing/2014/main" id="{7E228599-CA20-4EAB-4E6B-8CBA2CCED59F}"/>
                  </a:ext>
                </a:extLst>
              </p:cNvPr>
              <p:cNvGrpSpPr/>
              <p:nvPr/>
            </p:nvGrpSpPr>
            <p:grpSpPr>
              <a:xfrm>
                <a:off x="-73452" y="2124314"/>
                <a:ext cx="1831765" cy="1289138"/>
                <a:chOff x="1954739" y="3362963"/>
                <a:chExt cx="1831765" cy="1289138"/>
              </a:xfrm>
            </p:grpSpPr>
            <p:pic>
              <p:nvPicPr>
                <p:cNvPr id="28" name="Picture 27">
                  <a:extLst>
                    <a:ext uri="{FF2B5EF4-FFF2-40B4-BE49-F238E27FC236}">
                      <a16:creationId xmlns:a16="http://schemas.microsoft.com/office/drawing/2014/main" id="{40903493-3887-319C-2947-F4AEE0C7CC6C}"/>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29" name="Picture 28">
                  <a:extLst>
                    <a:ext uri="{FF2B5EF4-FFF2-40B4-BE49-F238E27FC236}">
                      <a16:creationId xmlns:a16="http://schemas.microsoft.com/office/drawing/2014/main" id="{7F19476E-7A8C-DD4E-B61C-866F3E1D5786}"/>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30" name="Picture 29">
                  <a:extLst>
                    <a:ext uri="{FF2B5EF4-FFF2-40B4-BE49-F238E27FC236}">
                      <a16:creationId xmlns:a16="http://schemas.microsoft.com/office/drawing/2014/main" id="{B93DEADD-79F6-B7F3-AFFF-7EE3934E8A79}"/>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31" name="Picture 30">
                  <a:extLst>
                    <a:ext uri="{FF2B5EF4-FFF2-40B4-BE49-F238E27FC236}">
                      <a16:creationId xmlns:a16="http://schemas.microsoft.com/office/drawing/2014/main" id="{2BA02E16-C2BF-489F-6568-B0CDC5C3484C}"/>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32" name="Picture 31">
                  <a:extLst>
                    <a:ext uri="{FF2B5EF4-FFF2-40B4-BE49-F238E27FC236}">
                      <a16:creationId xmlns:a16="http://schemas.microsoft.com/office/drawing/2014/main" id="{9424D2CC-BD6E-A72A-0712-874E88328E46}"/>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33" name="Picture 32">
                  <a:extLst>
                    <a:ext uri="{FF2B5EF4-FFF2-40B4-BE49-F238E27FC236}">
                      <a16:creationId xmlns:a16="http://schemas.microsoft.com/office/drawing/2014/main" id="{B21D55CC-81D3-C3E5-163F-65ABB9C426CA}"/>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34" name="Picture 33">
                  <a:extLst>
                    <a:ext uri="{FF2B5EF4-FFF2-40B4-BE49-F238E27FC236}">
                      <a16:creationId xmlns:a16="http://schemas.microsoft.com/office/drawing/2014/main" id="{BF304A36-935B-78AC-2DA6-5DADD8A922EC}"/>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35" name="Picture 34">
                  <a:extLst>
                    <a:ext uri="{FF2B5EF4-FFF2-40B4-BE49-F238E27FC236}">
                      <a16:creationId xmlns:a16="http://schemas.microsoft.com/office/drawing/2014/main" id="{ED4810B9-5E62-D209-5447-82921E4CE64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36" name="Picture 35">
                  <a:extLst>
                    <a:ext uri="{FF2B5EF4-FFF2-40B4-BE49-F238E27FC236}">
                      <a16:creationId xmlns:a16="http://schemas.microsoft.com/office/drawing/2014/main" id="{7DF3FD53-8CF6-8CFD-FCBD-2C4B66F0636B}"/>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37" name="Picture 36">
                  <a:extLst>
                    <a:ext uri="{FF2B5EF4-FFF2-40B4-BE49-F238E27FC236}">
                      <a16:creationId xmlns:a16="http://schemas.microsoft.com/office/drawing/2014/main" id="{C13739BC-F933-A7EC-D5C7-862F579DA1EC}"/>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38" name="Picture 37">
                  <a:extLst>
                    <a:ext uri="{FF2B5EF4-FFF2-40B4-BE49-F238E27FC236}">
                      <a16:creationId xmlns:a16="http://schemas.microsoft.com/office/drawing/2014/main" id="{C465376C-B7D5-5712-5B9F-C3FA041A7BF2}"/>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39" name="Picture 38">
                  <a:extLst>
                    <a:ext uri="{FF2B5EF4-FFF2-40B4-BE49-F238E27FC236}">
                      <a16:creationId xmlns:a16="http://schemas.microsoft.com/office/drawing/2014/main" id="{58CB5C73-664F-7168-FF0E-B67D21F8BEC4}"/>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40" name="Picture 39">
                  <a:extLst>
                    <a:ext uri="{FF2B5EF4-FFF2-40B4-BE49-F238E27FC236}">
                      <a16:creationId xmlns:a16="http://schemas.microsoft.com/office/drawing/2014/main" id="{71D745A0-9787-9479-CD0A-0A389F5C2CF9}"/>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41" name="Picture 40">
                  <a:extLst>
                    <a:ext uri="{FF2B5EF4-FFF2-40B4-BE49-F238E27FC236}">
                      <a16:creationId xmlns:a16="http://schemas.microsoft.com/office/drawing/2014/main" id="{27A0F4EF-4601-BC90-62AB-6B249BAEAAF6}"/>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42" name="Picture 41">
                  <a:extLst>
                    <a:ext uri="{FF2B5EF4-FFF2-40B4-BE49-F238E27FC236}">
                      <a16:creationId xmlns:a16="http://schemas.microsoft.com/office/drawing/2014/main" id="{9EDFA032-FDC1-DB0D-5493-3741059874ED}"/>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43" name="Picture 42">
                  <a:extLst>
                    <a:ext uri="{FF2B5EF4-FFF2-40B4-BE49-F238E27FC236}">
                      <a16:creationId xmlns:a16="http://schemas.microsoft.com/office/drawing/2014/main" id="{36C478FA-4049-BB4E-9E82-6A6760EC7E9A}"/>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44" name="Picture 43">
                  <a:extLst>
                    <a:ext uri="{FF2B5EF4-FFF2-40B4-BE49-F238E27FC236}">
                      <a16:creationId xmlns:a16="http://schemas.microsoft.com/office/drawing/2014/main" id="{ED2636C4-244D-22C4-843A-9A652C80036B}"/>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45" name="Picture 44">
                  <a:extLst>
                    <a:ext uri="{FF2B5EF4-FFF2-40B4-BE49-F238E27FC236}">
                      <a16:creationId xmlns:a16="http://schemas.microsoft.com/office/drawing/2014/main" id="{5D960457-5540-8B0C-07CF-E250D694C8FE}"/>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46" name="Picture 45">
                  <a:extLst>
                    <a:ext uri="{FF2B5EF4-FFF2-40B4-BE49-F238E27FC236}">
                      <a16:creationId xmlns:a16="http://schemas.microsoft.com/office/drawing/2014/main" id="{FD8D6246-A4C6-524A-BDF2-BF1C191707FE}"/>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47" name="Picture 46">
                  <a:extLst>
                    <a:ext uri="{FF2B5EF4-FFF2-40B4-BE49-F238E27FC236}">
                      <a16:creationId xmlns:a16="http://schemas.microsoft.com/office/drawing/2014/main" id="{ED8CE33E-ADE0-6ABB-B886-DFEEF193C97F}"/>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7" name="Group 6">
                <a:extLst>
                  <a:ext uri="{FF2B5EF4-FFF2-40B4-BE49-F238E27FC236}">
                    <a16:creationId xmlns:a16="http://schemas.microsoft.com/office/drawing/2014/main" id="{082D1558-FC23-FD7B-E5AB-C79A94BDD173}"/>
                  </a:ext>
                </a:extLst>
              </p:cNvPr>
              <p:cNvGrpSpPr/>
              <p:nvPr/>
            </p:nvGrpSpPr>
            <p:grpSpPr>
              <a:xfrm>
                <a:off x="-407039" y="2527017"/>
                <a:ext cx="1831765" cy="1289138"/>
                <a:chOff x="1954739" y="3362963"/>
                <a:chExt cx="1831765" cy="1289138"/>
              </a:xfrm>
            </p:grpSpPr>
            <p:pic>
              <p:nvPicPr>
                <p:cNvPr id="8" name="Picture 7">
                  <a:extLst>
                    <a:ext uri="{FF2B5EF4-FFF2-40B4-BE49-F238E27FC236}">
                      <a16:creationId xmlns:a16="http://schemas.microsoft.com/office/drawing/2014/main" id="{0FC1E498-C5A1-BA9C-C11E-2728445DF167}"/>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9" name="Picture 8">
                  <a:extLst>
                    <a:ext uri="{FF2B5EF4-FFF2-40B4-BE49-F238E27FC236}">
                      <a16:creationId xmlns:a16="http://schemas.microsoft.com/office/drawing/2014/main" id="{6568285B-E795-C388-F745-6D1BBAF79B92}"/>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10" name="Picture 9">
                  <a:extLst>
                    <a:ext uri="{FF2B5EF4-FFF2-40B4-BE49-F238E27FC236}">
                      <a16:creationId xmlns:a16="http://schemas.microsoft.com/office/drawing/2014/main" id="{32B585A3-5CA6-30FC-CA53-61B1F83D0FAF}"/>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11" name="Picture 10">
                  <a:extLst>
                    <a:ext uri="{FF2B5EF4-FFF2-40B4-BE49-F238E27FC236}">
                      <a16:creationId xmlns:a16="http://schemas.microsoft.com/office/drawing/2014/main" id="{967CA706-1641-FE4D-7ECA-39A6AE84A5D4}"/>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12" name="Picture 11">
                  <a:extLst>
                    <a:ext uri="{FF2B5EF4-FFF2-40B4-BE49-F238E27FC236}">
                      <a16:creationId xmlns:a16="http://schemas.microsoft.com/office/drawing/2014/main" id="{50DABFAA-0EA3-B2E2-D910-F24EBA92E9EE}"/>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13" name="Picture 12">
                  <a:extLst>
                    <a:ext uri="{FF2B5EF4-FFF2-40B4-BE49-F238E27FC236}">
                      <a16:creationId xmlns:a16="http://schemas.microsoft.com/office/drawing/2014/main" id="{9634D01B-AFAB-8038-6D82-61AF6705197E}"/>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14" name="Picture 13">
                  <a:extLst>
                    <a:ext uri="{FF2B5EF4-FFF2-40B4-BE49-F238E27FC236}">
                      <a16:creationId xmlns:a16="http://schemas.microsoft.com/office/drawing/2014/main" id="{801239CD-46E1-6CF0-2DD4-C5C92D90C56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15" name="Picture 14">
                  <a:extLst>
                    <a:ext uri="{FF2B5EF4-FFF2-40B4-BE49-F238E27FC236}">
                      <a16:creationId xmlns:a16="http://schemas.microsoft.com/office/drawing/2014/main" id="{4932F79C-763B-FFCA-F317-03A0B5DFB1F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16" name="Picture 15">
                  <a:extLst>
                    <a:ext uri="{FF2B5EF4-FFF2-40B4-BE49-F238E27FC236}">
                      <a16:creationId xmlns:a16="http://schemas.microsoft.com/office/drawing/2014/main" id="{139180A3-2359-9DC5-0010-332974B6364A}"/>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17" name="Picture 16">
                  <a:extLst>
                    <a:ext uri="{FF2B5EF4-FFF2-40B4-BE49-F238E27FC236}">
                      <a16:creationId xmlns:a16="http://schemas.microsoft.com/office/drawing/2014/main" id="{B9FB275B-B786-B420-1026-280B2DD41DF0}"/>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18" name="Picture 17">
                  <a:extLst>
                    <a:ext uri="{FF2B5EF4-FFF2-40B4-BE49-F238E27FC236}">
                      <a16:creationId xmlns:a16="http://schemas.microsoft.com/office/drawing/2014/main" id="{36227634-6568-2C8F-DA1A-C2B792EEA698}"/>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19" name="Picture 18">
                  <a:extLst>
                    <a:ext uri="{FF2B5EF4-FFF2-40B4-BE49-F238E27FC236}">
                      <a16:creationId xmlns:a16="http://schemas.microsoft.com/office/drawing/2014/main" id="{59C411AA-7E12-5F0B-01DB-55FEBCAC01E1}"/>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20" name="Picture 19">
                  <a:extLst>
                    <a:ext uri="{FF2B5EF4-FFF2-40B4-BE49-F238E27FC236}">
                      <a16:creationId xmlns:a16="http://schemas.microsoft.com/office/drawing/2014/main" id="{A1C61C86-4E6E-2D84-BBA3-A4284CD5FCCA}"/>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21" name="Picture 20">
                  <a:extLst>
                    <a:ext uri="{FF2B5EF4-FFF2-40B4-BE49-F238E27FC236}">
                      <a16:creationId xmlns:a16="http://schemas.microsoft.com/office/drawing/2014/main" id="{9D217F83-F079-E718-76A5-804890540CF3}"/>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22" name="Picture 21">
                  <a:extLst>
                    <a:ext uri="{FF2B5EF4-FFF2-40B4-BE49-F238E27FC236}">
                      <a16:creationId xmlns:a16="http://schemas.microsoft.com/office/drawing/2014/main" id="{7CB29B46-70C5-C1DA-D089-7EAB8E5257C4}"/>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23" name="Picture 22">
                  <a:extLst>
                    <a:ext uri="{FF2B5EF4-FFF2-40B4-BE49-F238E27FC236}">
                      <a16:creationId xmlns:a16="http://schemas.microsoft.com/office/drawing/2014/main" id="{EA29F628-3C6A-D313-1D50-37D1E5E75DA3}"/>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24" name="Picture 23">
                  <a:extLst>
                    <a:ext uri="{FF2B5EF4-FFF2-40B4-BE49-F238E27FC236}">
                      <a16:creationId xmlns:a16="http://schemas.microsoft.com/office/drawing/2014/main" id="{DD8140A0-2043-9A94-F946-88BAD26BCA49}"/>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25" name="Picture 24">
                  <a:extLst>
                    <a:ext uri="{FF2B5EF4-FFF2-40B4-BE49-F238E27FC236}">
                      <a16:creationId xmlns:a16="http://schemas.microsoft.com/office/drawing/2014/main" id="{FF033559-8DE6-FB64-80BE-34B064DD8EE3}"/>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26" name="Picture 25">
                  <a:extLst>
                    <a:ext uri="{FF2B5EF4-FFF2-40B4-BE49-F238E27FC236}">
                      <a16:creationId xmlns:a16="http://schemas.microsoft.com/office/drawing/2014/main" id="{BC2C923F-EADA-F31F-C0C3-3628881FEB69}"/>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27" name="Picture 26">
                  <a:extLst>
                    <a:ext uri="{FF2B5EF4-FFF2-40B4-BE49-F238E27FC236}">
                      <a16:creationId xmlns:a16="http://schemas.microsoft.com/office/drawing/2014/main" id="{22135BBF-0B1B-FDCC-815C-1E8F44833416}"/>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48" name="Group 47">
              <a:extLst>
                <a:ext uri="{FF2B5EF4-FFF2-40B4-BE49-F238E27FC236}">
                  <a16:creationId xmlns:a16="http://schemas.microsoft.com/office/drawing/2014/main" id="{CB2FDA28-7C9E-6D5D-A940-6CC98136DB6D}"/>
                </a:ext>
              </a:extLst>
            </p:cNvPr>
            <p:cNvGrpSpPr/>
            <p:nvPr/>
          </p:nvGrpSpPr>
          <p:grpSpPr>
            <a:xfrm>
              <a:off x="1977893" y="1429173"/>
              <a:ext cx="1842267" cy="1488626"/>
              <a:chOff x="-407039" y="2124314"/>
              <a:chExt cx="2165352" cy="1691841"/>
            </a:xfrm>
          </p:grpSpPr>
          <p:grpSp>
            <p:nvGrpSpPr>
              <p:cNvPr id="49" name="Group 48">
                <a:extLst>
                  <a:ext uri="{FF2B5EF4-FFF2-40B4-BE49-F238E27FC236}">
                    <a16:creationId xmlns:a16="http://schemas.microsoft.com/office/drawing/2014/main" id="{642F0A56-5125-9F50-EBCA-49257EAB1611}"/>
                  </a:ext>
                </a:extLst>
              </p:cNvPr>
              <p:cNvGrpSpPr/>
              <p:nvPr/>
            </p:nvGrpSpPr>
            <p:grpSpPr>
              <a:xfrm>
                <a:off x="-73452" y="2124314"/>
                <a:ext cx="1831765" cy="1289138"/>
                <a:chOff x="1954739" y="3362963"/>
                <a:chExt cx="1831765" cy="1289138"/>
              </a:xfrm>
            </p:grpSpPr>
            <p:pic>
              <p:nvPicPr>
                <p:cNvPr id="71" name="Picture 70">
                  <a:extLst>
                    <a:ext uri="{FF2B5EF4-FFF2-40B4-BE49-F238E27FC236}">
                      <a16:creationId xmlns:a16="http://schemas.microsoft.com/office/drawing/2014/main" id="{33AA4859-52E3-1D61-E2AE-6E653BB94891}"/>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72" name="Picture 71">
                  <a:extLst>
                    <a:ext uri="{FF2B5EF4-FFF2-40B4-BE49-F238E27FC236}">
                      <a16:creationId xmlns:a16="http://schemas.microsoft.com/office/drawing/2014/main" id="{7EB9429E-03BF-5A1B-A1A5-809D4507658E}"/>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73" name="Picture 72">
                  <a:extLst>
                    <a:ext uri="{FF2B5EF4-FFF2-40B4-BE49-F238E27FC236}">
                      <a16:creationId xmlns:a16="http://schemas.microsoft.com/office/drawing/2014/main" id="{32FCE63F-A708-55D2-9C91-2D5F55CF3324}"/>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74" name="Picture 73">
                  <a:extLst>
                    <a:ext uri="{FF2B5EF4-FFF2-40B4-BE49-F238E27FC236}">
                      <a16:creationId xmlns:a16="http://schemas.microsoft.com/office/drawing/2014/main" id="{2BF413F0-2316-7E00-908D-7AD39A2E618B}"/>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75" name="Picture 74">
                  <a:extLst>
                    <a:ext uri="{FF2B5EF4-FFF2-40B4-BE49-F238E27FC236}">
                      <a16:creationId xmlns:a16="http://schemas.microsoft.com/office/drawing/2014/main" id="{5EF0D8B4-1E30-9C1C-E631-F5E91FD9F98B}"/>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76" name="Picture 75">
                  <a:extLst>
                    <a:ext uri="{FF2B5EF4-FFF2-40B4-BE49-F238E27FC236}">
                      <a16:creationId xmlns:a16="http://schemas.microsoft.com/office/drawing/2014/main" id="{B3DF4F62-BC31-C149-670C-5DD742471D44}"/>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77" name="Picture 76">
                  <a:extLst>
                    <a:ext uri="{FF2B5EF4-FFF2-40B4-BE49-F238E27FC236}">
                      <a16:creationId xmlns:a16="http://schemas.microsoft.com/office/drawing/2014/main" id="{1F635892-BAF9-624C-7FAF-390588E962F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78" name="Picture 77">
                  <a:extLst>
                    <a:ext uri="{FF2B5EF4-FFF2-40B4-BE49-F238E27FC236}">
                      <a16:creationId xmlns:a16="http://schemas.microsoft.com/office/drawing/2014/main" id="{297CC778-24EF-FBC6-1DA3-E34D610991F0}"/>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79" name="Picture 78">
                  <a:extLst>
                    <a:ext uri="{FF2B5EF4-FFF2-40B4-BE49-F238E27FC236}">
                      <a16:creationId xmlns:a16="http://schemas.microsoft.com/office/drawing/2014/main" id="{50177B92-D0CA-E042-10C4-53729C363660}"/>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80" name="Picture 79">
                  <a:extLst>
                    <a:ext uri="{FF2B5EF4-FFF2-40B4-BE49-F238E27FC236}">
                      <a16:creationId xmlns:a16="http://schemas.microsoft.com/office/drawing/2014/main" id="{8BDA8FC2-36D9-9A98-7A5F-F2924150233B}"/>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81" name="Picture 80">
                  <a:extLst>
                    <a:ext uri="{FF2B5EF4-FFF2-40B4-BE49-F238E27FC236}">
                      <a16:creationId xmlns:a16="http://schemas.microsoft.com/office/drawing/2014/main" id="{F4121C13-9B6E-B4F4-C313-EC7785457547}"/>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82" name="Picture 81">
                  <a:extLst>
                    <a:ext uri="{FF2B5EF4-FFF2-40B4-BE49-F238E27FC236}">
                      <a16:creationId xmlns:a16="http://schemas.microsoft.com/office/drawing/2014/main" id="{DA799CBB-BE88-55E0-158F-5227B175742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83" name="Picture 82">
                  <a:extLst>
                    <a:ext uri="{FF2B5EF4-FFF2-40B4-BE49-F238E27FC236}">
                      <a16:creationId xmlns:a16="http://schemas.microsoft.com/office/drawing/2014/main" id="{38126EE5-0AE2-7A2F-CC5F-8CC74EC0B453}"/>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84" name="Picture 83">
                  <a:extLst>
                    <a:ext uri="{FF2B5EF4-FFF2-40B4-BE49-F238E27FC236}">
                      <a16:creationId xmlns:a16="http://schemas.microsoft.com/office/drawing/2014/main" id="{9026AA51-5BA6-B17E-AF75-397AD7EF8451}"/>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85" name="Picture 84">
                  <a:extLst>
                    <a:ext uri="{FF2B5EF4-FFF2-40B4-BE49-F238E27FC236}">
                      <a16:creationId xmlns:a16="http://schemas.microsoft.com/office/drawing/2014/main" id="{787D5362-5048-F897-DB9E-1C7AEE4293C9}"/>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86" name="Picture 85">
                  <a:extLst>
                    <a:ext uri="{FF2B5EF4-FFF2-40B4-BE49-F238E27FC236}">
                      <a16:creationId xmlns:a16="http://schemas.microsoft.com/office/drawing/2014/main" id="{57190B6F-A8E8-DF63-738F-030B87490A72}"/>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87" name="Picture 86">
                  <a:extLst>
                    <a:ext uri="{FF2B5EF4-FFF2-40B4-BE49-F238E27FC236}">
                      <a16:creationId xmlns:a16="http://schemas.microsoft.com/office/drawing/2014/main" id="{3923EC8F-0DC8-B7F2-1DCF-07524E5958B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88" name="Picture 87">
                  <a:extLst>
                    <a:ext uri="{FF2B5EF4-FFF2-40B4-BE49-F238E27FC236}">
                      <a16:creationId xmlns:a16="http://schemas.microsoft.com/office/drawing/2014/main" id="{7BC03488-3BAD-ACCA-F2B1-BED156929CD8}"/>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89" name="Picture 88">
                  <a:extLst>
                    <a:ext uri="{FF2B5EF4-FFF2-40B4-BE49-F238E27FC236}">
                      <a16:creationId xmlns:a16="http://schemas.microsoft.com/office/drawing/2014/main" id="{A31C8CE7-14CF-33A2-0694-00F0FA8165E5}"/>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90" name="Picture 89">
                  <a:extLst>
                    <a:ext uri="{FF2B5EF4-FFF2-40B4-BE49-F238E27FC236}">
                      <a16:creationId xmlns:a16="http://schemas.microsoft.com/office/drawing/2014/main" id="{2ABA7C8D-CA3C-30B8-F53B-B6CA9B4C3F94}"/>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50" name="Group 49">
                <a:extLst>
                  <a:ext uri="{FF2B5EF4-FFF2-40B4-BE49-F238E27FC236}">
                    <a16:creationId xmlns:a16="http://schemas.microsoft.com/office/drawing/2014/main" id="{DA1879D8-EDA4-96E6-87C3-8AA79E45C8D6}"/>
                  </a:ext>
                </a:extLst>
              </p:cNvPr>
              <p:cNvGrpSpPr/>
              <p:nvPr/>
            </p:nvGrpSpPr>
            <p:grpSpPr>
              <a:xfrm>
                <a:off x="-407039" y="2527017"/>
                <a:ext cx="1831765" cy="1289138"/>
                <a:chOff x="1954739" y="3362963"/>
                <a:chExt cx="1831765" cy="1289138"/>
              </a:xfrm>
            </p:grpSpPr>
            <p:pic>
              <p:nvPicPr>
                <p:cNvPr id="51" name="Picture 50">
                  <a:extLst>
                    <a:ext uri="{FF2B5EF4-FFF2-40B4-BE49-F238E27FC236}">
                      <a16:creationId xmlns:a16="http://schemas.microsoft.com/office/drawing/2014/main" id="{6A018F75-8AFC-4FE8-8385-493123AB00C6}"/>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52" name="Picture 51">
                  <a:extLst>
                    <a:ext uri="{FF2B5EF4-FFF2-40B4-BE49-F238E27FC236}">
                      <a16:creationId xmlns:a16="http://schemas.microsoft.com/office/drawing/2014/main" id="{761E739F-6B6E-4D11-A89F-F0CF5E7F2A97}"/>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53" name="Picture 52">
                  <a:extLst>
                    <a:ext uri="{FF2B5EF4-FFF2-40B4-BE49-F238E27FC236}">
                      <a16:creationId xmlns:a16="http://schemas.microsoft.com/office/drawing/2014/main" id="{B48209C4-62A1-773D-2AC0-5E0F521FDB06}"/>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54" name="Picture 53">
                  <a:extLst>
                    <a:ext uri="{FF2B5EF4-FFF2-40B4-BE49-F238E27FC236}">
                      <a16:creationId xmlns:a16="http://schemas.microsoft.com/office/drawing/2014/main" id="{9CCA6DB4-8F6F-9EC4-EE5D-A77E8A772F0D}"/>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55" name="Picture 54">
                  <a:extLst>
                    <a:ext uri="{FF2B5EF4-FFF2-40B4-BE49-F238E27FC236}">
                      <a16:creationId xmlns:a16="http://schemas.microsoft.com/office/drawing/2014/main" id="{4C5B9391-EF43-887F-DB37-B3EE6B5D9A61}"/>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56" name="Picture 55">
                  <a:extLst>
                    <a:ext uri="{FF2B5EF4-FFF2-40B4-BE49-F238E27FC236}">
                      <a16:creationId xmlns:a16="http://schemas.microsoft.com/office/drawing/2014/main" id="{86811934-53DF-B958-E552-7B9292F69502}"/>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57" name="Picture 56">
                  <a:extLst>
                    <a:ext uri="{FF2B5EF4-FFF2-40B4-BE49-F238E27FC236}">
                      <a16:creationId xmlns:a16="http://schemas.microsoft.com/office/drawing/2014/main" id="{FA3890DB-36FB-2D33-4B43-96D301CD06F3}"/>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58" name="Picture 57">
                  <a:extLst>
                    <a:ext uri="{FF2B5EF4-FFF2-40B4-BE49-F238E27FC236}">
                      <a16:creationId xmlns:a16="http://schemas.microsoft.com/office/drawing/2014/main" id="{03FA46EA-50AF-09BB-EBE0-EE919C5AE074}"/>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59" name="Picture 58">
                  <a:extLst>
                    <a:ext uri="{FF2B5EF4-FFF2-40B4-BE49-F238E27FC236}">
                      <a16:creationId xmlns:a16="http://schemas.microsoft.com/office/drawing/2014/main" id="{57DA94C2-90E2-8870-6E56-495326954144}"/>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60" name="Picture 59">
                  <a:extLst>
                    <a:ext uri="{FF2B5EF4-FFF2-40B4-BE49-F238E27FC236}">
                      <a16:creationId xmlns:a16="http://schemas.microsoft.com/office/drawing/2014/main" id="{430E82A4-9340-BC7D-100D-C59A3BDAC838}"/>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61" name="Picture 60">
                  <a:extLst>
                    <a:ext uri="{FF2B5EF4-FFF2-40B4-BE49-F238E27FC236}">
                      <a16:creationId xmlns:a16="http://schemas.microsoft.com/office/drawing/2014/main" id="{E2CCEA82-3FC7-DE5F-E570-FD5BAD102080}"/>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62" name="Picture 61">
                  <a:extLst>
                    <a:ext uri="{FF2B5EF4-FFF2-40B4-BE49-F238E27FC236}">
                      <a16:creationId xmlns:a16="http://schemas.microsoft.com/office/drawing/2014/main" id="{9D7650FE-E238-FEB8-8034-CCA87133BED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63" name="Picture 62">
                  <a:extLst>
                    <a:ext uri="{FF2B5EF4-FFF2-40B4-BE49-F238E27FC236}">
                      <a16:creationId xmlns:a16="http://schemas.microsoft.com/office/drawing/2014/main" id="{B870ADA9-2812-EECB-04EC-0C46E38A0530}"/>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64" name="Picture 63">
                  <a:extLst>
                    <a:ext uri="{FF2B5EF4-FFF2-40B4-BE49-F238E27FC236}">
                      <a16:creationId xmlns:a16="http://schemas.microsoft.com/office/drawing/2014/main" id="{538F3EA6-9712-6C5C-A61B-A0E6648E3437}"/>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65" name="Picture 64">
                  <a:extLst>
                    <a:ext uri="{FF2B5EF4-FFF2-40B4-BE49-F238E27FC236}">
                      <a16:creationId xmlns:a16="http://schemas.microsoft.com/office/drawing/2014/main" id="{3B8BB12E-892F-A3F0-6331-10B59F9CB37C}"/>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66" name="Picture 65">
                  <a:extLst>
                    <a:ext uri="{FF2B5EF4-FFF2-40B4-BE49-F238E27FC236}">
                      <a16:creationId xmlns:a16="http://schemas.microsoft.com/office/drawing/2014/main" id="{E02AB3A7-21B3-BF56-3428-C2BE84E589BB}"/>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67" name="Picture 66">
                  <a:extLst>
                    <a:ext uri="{FF2B5EF4-FFF2-40B4-BE49-F238E27FC236}">
                      <a16:creationId xmlns:a16="http://schemas.microsoft.com/office/drawing/2014/main" id="{4BB41D28-7B00-8CCA-6AA8-4CF4F38BCFE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68" name="Picture 67">
                  <a:extLst>
                    <a:ext uri="{FF2B5EF4-FFF2-40B4-BE49-F238E27FC236}">
                      <a16:creationId xmlns:a16="http://schemas.microsoft.com/office/drawing/2014/main" id="{3E19F453-C6E1-E9C3-3C23-283E389DFD20}"/>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69" name="Picture 68">
                  <a:extLst>
                    <a:ext uri="{FF2B5EF4-FFF2-40B4-BE49-F238E27FC236}">
                      <a16:creationId xmlns:a16="http://schemas.microsoft.com/office/drawing/2014/main" id="{CED75247-B824-7974-EEE2-959DD4B987EA}"/>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70" name="Picture 69">
                  <a:extLst>
                    <a:ext uri="{FF2B5EF4-FFF2-40B4-BE49-F238E27FC236}">
                      <a16:creationId xmlns:a16="http://schemas.microsoft.com/office/drawing/2014/main" id="{2DB43BE5-6409-BECD-ED91-2B69DDB35E9C}"/>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pic>
          <p:nvPicPr>
            <p:cNvPr id="91" name="Picture 90">
              <a:extLst>
                <a:ext uri="{FF2B5EF4-FFF2-40B4-BE49-F238E27FC236}">
                  <a16:creationId xmlns:a16="http://schemas.microsoft.com/office/drawing/2014/main" id="{074BB998-B3F3-2A7C-7BC9-A0316E05C6AF}"/>
                </a:ext>
              </a:extLst>
            </p:cNvPr>
            <p:cNvPicPr>
              <a:picLocks noChangeAspect="1"/>
            </p:cNvPicPr>
            <p:nvPr/>
          </p:nvPicPr>
          <p:blipFill>
            <a:blip r:embed="rId4"/>
            <a:stretch>
              <a:fillRect/>
            </a:stretch>
          </p:blipFill>
          <p:spPr>
            <a:xfrm>
              <a:off x="3032219" y="1652281"/>
              <a:ext cx="573974" cy="622252"/>
            </a:xfrm>
            <a:prstGeom prst="rect">
              <a:avLst/>
            </a:prstGeom>
          </p:spPr>
        </p:pic>
        <p:grpSp>
          <p:nvGrpSpPr>
            <p:cNvPr id="92" name="Group 91">
              <a:extLst>
                <a:ext uri="{FF2B5EF4-FFF2-40B4-BE49-F238E27FC236}">
                  <a16:creationId xmlns:a16="http://schemas.microsoft.com/office/drawing/2014/main" id="{FF056C18-F380-CCBC-1550-756962854AEB}"/>
                </a:ext>
              </a:extLst>
            </p:cNvPr>
            <p:cNvGrpSpPr/>
            <p:nvPr/>
          </p:nvGrpSpPr>
          <p:grpSpPr>
            <a:xfrm>
              <a:off x="2852142" y="2303100"/>
              <a:ext cx="331354" cy="436614"/>
              <a:chOff x="3247705" y="3168578"/>
              <a:chExt cx="389465" cy="496217"/>
            </a:xfrm>
          </p:grpSpPr>
          <p:pic>
            <p:nvPicPr>
              <p:cNvPr id="93" name="Picture 92">
                <a:extLst>
                  <a:ext uri="{FF2B5EF4-FFF2-40B4-BE49-F238E27FC236}">
                    <a16:creationId xmlns:a16="http://schemas.microsoft.com/office/drawing/2014/main" id="{235C64EA-DF0F-F7A7-0F44-524C6F58FFCD}"/>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4" name="Multiplication Sign 93">
                <a:extLst>
                  <a:ext uri="{FF2B5EF4-FFF2-40B4-BE49-F238E27FC236}">
                    <a16:creationId xmlns:a16="http://schemas.microsoft.com/office/drawing/2014/main" id="{867E4D4A-BF09-0235-9DE7-93F76AD8D0CA}"/>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5" name="Picture 94">
              <a:extLst>
                <a:ext uri="{FF2B5EF4-FFF2-40B4-BE49-F238E27FC236}">
                  <a16:creationId xmlns:a16="http://schemas.microsoft.com/office/drawing/2014/main" id="{FAA8BD60-6976-84B8-F89A-D3B8F7C5EAC2}"/>
                </a:ext>
              </a:extLst>
            </p:cNvPr>
            <p:cNvPicPr>
              <a:picLocks noChangeAspect="1"/>
            </p:cNvPicPr>
            <p:nvPr/>
          </p:nvPicPr>
          <p:blipFill>
            <a:blip r:embed="rId5"/>
            <a:stretch>
              <a:fillRect/>
            </a:stretch>
          </p:blipFill>
          <p:spPr>
            <a:xfrm>
              <a:off x="3003377" y="2096202"/>
              <a:ext cx="337947" cy="413047"/>
            </a:xfrm>
            <a:prstGeom prst="rect">
              <a:avLst/>
            </a:prstGeom>
          </p:spPr>
        </p:pic>
        <p:grpSp>
          <p:nvGrpSpPr>
            <p:cNvPr id="96" name="Group 95">
              <a:extLst>
                <a:ext uri="{FF2B5EF4-FFF2-40B4-BE49-F238E27FC236}">
                  <a16:creationId xmlns:a16="http://schemas.microsoft.com/office/drawing/2014/main" id="{5EDAE89B-AE30-C22E-BEDA-3690267C291E}"/>
                </a:ext>
              </a:extLst>
            </p:cNvPr>
            <p:cNvGrpSpPr/>
            <p:nvPr/>
          </p:nvGrpSpPr>
          <p:grpSpPr>
            <a:xfrm>
              <a:off x="2733395" y="2070058"/>
              <a:ext cx="331354" cy="436614"/>
              <a:chOff x="3247705" y="3168578"/>
              <a:chExt cx="389465" cy="496217"/>
            </a:xfrm>
          </p:grpSpPr>
          <p:pic>
            <p:nvPicPr>
              <p:cNvPr id="97" name="Picture 96">
                <a:extLst>
                  <a:ext uri="{FF2B5EF4-FFF2-40B4-BE49-F238E27FC236}">
                    <a16:creationId xmlns:a16="http://schemas.microsoft.com/office/drawing/2014/main" id="{830990E0-5BFF-4F2E-6EBC-CF31FCC3C546}"/>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8" name="Multiplication Sign 97">
                <a:extLst>
                  <a:ext uri="{FF2B5EF4-FFF2-40B4-BE49-F238E27FC236}">
                    <a16:creationId xmlns:a16="http://schemas.microsoft.com/office/drawing/2014/main" id="{8A3A01C0-3FB8-8C52-160F-11AE02CF7D1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A5C9FA71-F9C0-3AF3-1718-8FD72CFDE1F3}"/>
                </a:ext>
              </a:extLst>
            </p:cNvPr>
            <p:cNvGrpSpPr/>
            <p:nvPr/>
          </p:nvGrpSpPr>
          <p:grpSpPr>
            <a:xfrm>
              <a:off x="2566493" y="1935397"/>
              <a:ext cx="331354" cy="436614"/>
              <a:chOff x="3247705" y="3168578"/>
              <a:chExt cx="389465" cy="496217"/>
            </a:xfrm>
          </p:grpSpPr>
          <p:pic>
            <p:nvPicPr>
              <p:cNvPr id="100" name="Picture 99">
                <a:extLst>
                  <a:ext uri="{FF2B5EF4-FFF2-40B4-BE49-F238E27FC236}">
                    <a16:creationId xmlns:a16="http://schemas.microsoft.com/office/drawing/2014/main" id="{73ADA384-FEA2-4212-B851-BEBF3F360957}"/>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1" name="Multiplication Sign 100">
                <a:extLst>
                  <a:ext uri="{FF2B5EF4-FFF2-40B4-BE49-F238E27FC236}">
                    <a16:creationId xmlns:a16="http://schemas.microsoft.com/office/drawing/2014/main" id="{F9B3CF0B-6556-F2B6-4164-DF343E84F3BB}"/>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 name="Picture 101">
              <a:extLst>
                <a:ext uri="{FF2B5EF4-FFF2-40B4-BE49-F238E27FC236}">
                  <a16:creationId xmlns:a16="http://schemas.microsoft.com/office/drawing/2014/main" id="{453C77B6-2944-D6DE-2F77-F59CA22FCE8D}"/>
                </a:ext>
              </a:extLst>
            </p:cNvPr>
            <p:cNvPicPr>
              <a:picLocks noChangeAspect="1"/>
            </p:cNvPicPr>
            <p:nvPr/>
          </p:nvPicPr>
          <p:blipFill>
            <a:blip r:embed="rId5"/>
            <a:stretch>
              <a:fillRect/>
            </a:stretch>
          </p:blipFill>
          <p:spPr>
            <a:xfrm>
              <a:off x="2717728" y="1728499"/>
              <a:ext cx="337947" cy="413047"/>
            </a:xfrm>
            <a:prstGeom prst="rect">
              <a:avLst/>
            </a:prstGeom>
          </p:spPr>
        </p:pic>
        <p:grpSp>
          <p:nvGrpSpPr>
            <p:cNvPr id="103" name="Group 102">
              <a:extLst>
                <a:ext uri="{FF2B5EF4-FFF2-40B4-BE49-F238E27FC236}">
                  <a16:creationId xmlns:a16="http://schemas.microsoft.com/office/drawing/2014/main" id="{B2116950-ABCD-77AC-714C-B9C0398CFFE9}"/>
                </a:ext>
              </a:extLst>
            </p:cNvPr>
            <p:cNvGrpSpPr/>
            <p:nvPr/>
          </p:nvGrpSpPr>
          <p:grpSpPr>
            <a:xfrm>
              <a:off x="2447746" y="1702355"/>
              <a:ext cx="331354" cy="436614"/>
              <a:chOff x="3247705" y="3168578"/>
              <a:chExt cx="389465" cy="496217"/>
            </a:xfrm>
          </p:grpSpPr>
          <p:pic>
            <p:nvPicPr>
              <p:cNvPr id="104" name="Picture 103">
                <a:extLst>
                  <a:ext uri="{FF2B5EF4-FFF2-40B4-BE49-F238E27FC236}">
                    <a16:creationId xmlns:a16="http://schemas.microsoft.com/office/drawing/2014/main" id="{70D8D008-2423-4AC4-08C7-3471DDF58963}"/>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5" name="Multiplication Sign 104">
                <a:extLst>
                  <a:ext uri="{FF2B5EF4-FFF2-40B4-BE49-F238E27FC236}">
                    <a16:creationId xmlns:a16="http://schemas.microsoft.com/office/drawing/2014/main" id="{8949858D-DA00-2F12-BADE-2878EC4D938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icture 105">
              <a:extLst>
                <a:ext uri="{FF2B5EF4-FFF2-40B4-BE49-F238E27FC236}">
                  <a16:creationId xmlns:a16="http://schemas.microsoft.com/office/drawing/2014/main" id="{909DA38A-B8FA-A08C-34AB-551E4634917B}"/>
                </a:ext>
              </a:extLst>
            </p:cNvPr>
            <p:cNvPicPr>
              <a:picLocks noChangeAspect="1"/>
            </p:cNvPicPr>
            <p:nvPr/>
          </p:nvPicPr>
          <p:blipFill>
            <a:blip r:embed="rId6"/>
            <a:stretch>
              <a:fillRect/>
            </a:stretch>
          </p:blipFill>
          <p:spPr>
            <a:xfrm>
              <a:off x="2719922" y="2957891"/>
              <a:ext cx="450596" cy="573975"/>
            </a:xfrm>
            <a:prstGeom prst="rect">
              <a:avLst/>
            </a:prstGeom>
          </p:spPr>
        </p:pic>
        <p:pic>
          <p:nvPicPr>
            <p:cNvPr id="107" name="Picture 106">
              <a:extLst>
                <a:ext uri="{FF2B5EF4-FFF2-40B4-BE49-F238E27FC236}">
                  <a16:creationId xmlns:a16="http://schemas.microsoft.com/office/drawing/2014/main" id="{959A1789-EC14-06FB-1D1E-0258EE8FA4A4}"/>
                </a:ext>
              </a:extLst>
            </p:cNvPr>
            <p:cNvPicPr>
              <a:picLocks noChangeAspect="1"/>
            </p:cNvPicPr>
            <p:nvPr/>
          </p:nvPicPr>
          <p:blipFill>
            <a:blip r:embed="rId6"/>
            <a:stretch>
              <a:fillRect/>
            </a:stretch>
          </p:blipFill>
          <p:spPr>
            <a:xfrm>
              <a:off x="3060569" y="3015688"/>
              <a:ext cx="450596" cy="573975"/>
            </a:xfrm>
            <a:prstGeom prst="rect">
              <a:avLst/>
            </a:prstGeom>
          </p:spPr>
        </p:pic>
      </p:grpSp>
      <p:pic>
        <p:nvPicPr>
          <p:cNvPr id="112" name="Picture 111">
            <a:extLst>
              <a:ext uri="{FF2B5EF4-FFF2-40B4-BE49-F238E27FC236}">
                <a16:creationId xmlns:a16="http://schemas.microsoft.com/office/drawing/2014/main" id="{0F41F10C-1966-1AEB-60B8-53E65C07240F}"/>
              </a:ext>
            </a:extLst>
          </p:cNvPr>
          <p:cNvPicPr>
            <a:picLocks noChangeAspect="1"/>
          </p:cNvPicPr>
          <p:nvPr/>
        </p:nvPicPr>
        <p:blipFill>
          <a:blip r:embed="rId7"/>
          <a:stretch>
            <a:fillRect/>
          </a:stretch>
        </p:blipFill>
        <p:spPr>
          <a:xfrm>
            <a:off x="542895" y="2896757"/>
            <a:ext cx="357473" cy="714945"/>
          </a:xfrm>
          <a:prstGeom prst="rect">
            <a:avLst/>
          </a:prstGeom>
        </p:spPr>
      </p:pic>
      <p:grpSp>
        <p:nvGrpSpPr>
          <p:cNvPr id="135" name="Group 134">
            <a:extLst>
              <a:ext uri="{FF2B5EF4-FFF2-40B4-BE49-F238E27FC236}">
                <a16:creationId xmlns:a16="http://schemas.microsoft.com/office/drawing/2014/main" id="{CF8BF1EE-0AA2-DB2B-D469-E831A1F0A8F8}"/>
              </a:ext>
            </a:extLst>
          </p:cNvPr>
          <p:cNvGrpSpPr/>
          <p:nvPr/>
        </p:nvGrpSpPr>
        <p:grpSpPr>
          <a:xfrm>
            <a:off x="1610964" y="1895866"/>
            <a:ext cx="7189495" cy="1418187"/>
            <a:chOff x="1682082" y="1242241"/>
            <a:chExt cx="7189495" cy="1418187"/>
          </a:xfrm>
        </p:grpSpPr>
        <p:cxnSp>
          <p:nvCxnSpPr>
            <p:cNvPr id="136" name="Straight Arrow Connector 135">
              <a:extLst>
                <a:ext uri="{FF2B5EF4-FFF2-40B4-BE49-F238E27FC236}">
                  <a16:creationId xmlns:a16="http://schemas.microsoft.com/office/drawing/2014/main" id="{4EA14C33-E1A2-3073-6AD9-90C8EACFBD7B}"/>
                </a:ext>
              </a:extLst>
            </p:cNvPr>
            <p:cNvCxnSpPr>
              <a:cxnSpLocks/>
            </p:cNvCxnSpPr>
            <p:nvPr/>
          </p:nvCxnSpPr>
          <p:spPr>
            <a:xfrm>
              <a:off x="7029804" y="1750769"/>
              <a:ext cx="12743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C3FDEFEB-B3D1-E165-A758-FE9667E58941}"/>
                </a:ext>
              </a:extLst>
            </p:cNvPr>
            <p:cNvPicPr>
              <a:picLocks noChangeAspect="1"/>
            </p:cNvPicPr>
            <p:nvPr/>
          </p:nvPicPr>
          <p:blipFill>
            <a:blip r:embed="rId8"/>
            <a:stretch>
              <a:fillRect/>
            </a:stretch>
          </p:blipFill>
          <p:spPr>
            <a:xfrm>
              <a:off x="8436118" y="1535629"/>
              <a:ext cx="435459" cy="484571"/>
            </a:xfrm>
            <a:prstGeom prst="rect">
              <a:avLst/>
            </a:prstGeom>
          </p:spPr>
        </p:pic>
        <p:pic>
          <p:nvPicPr>
            <p:cNvPr id="138" name="Picture 137">
              <a:extLst>
                <a:ext uri="{FF2B5EF4-FFF2-40B4-BE49-F238E27FC236}">
                  <a16:creationId xmlns:a16="http://schemas.microsoft.com/office/drawing/2014/main" id="{8B27C86B-035E-ECE0-5346-6F54AE1CD20C}"/>
                </a:ext>
              </a:extLst>
            </p:cNvPr>
            <p:cNvPicPr>
              <a:picLocks noChangeAspect="1"/>
            </p:cNvPicPr>
            <p:nvPr/>
          </p:nvPicPr>
          <p:blipFill>
            <a:blip r:embed="rId9"/>
            <a:stretch>
              <a:fillRect/>
            </a:stretch>
          </p:blipFill>
          <p:spPr>
            <a:xfrm>
              <a:off x="6506254" y="1514450"/>
              <a:ext cx="428659" cy="484571"/>
            </a:xfrm>
            <a:prstGeom prst="rect">
              <a:avLst/>
            </a:prstGeom>
          </p:spPr>
        </p:pic>
        <p:pic>
          <p:nvPicPr>
            <p:cNvPr id="139" name="Picture 138">
              <a:extLst>
                <a:ext uri="{FF2B5EF4-FFF2-40B4-BE49-F238E27FC236}">
                  <a16:creationId xmlns:a16="http://schemas.microsoft.com/office/drawing/2014/main" id="{AC07EBC2-81DA-24F9-C76E-EB4E59DE3CDA}"/>
                </a:ext>
              </a:extLst>
            </p:cNvPr>
            <p:cNvPicPr>
              <a:picLocks noChangeAspect="1"/>
            </p:cNvPicPr>
            <p:nvPr/>
          </p:nvPicPr>
          <p:blipFill>
            <a:blip r:embed="rId10"/>
            <a:stretch>
              <a:fillRect/>
            </a:stretch>
          </p:blipFill>
          <p:spPr>
            <a:xfrm>
              <a:off x="2979474" y="1334335"/>
              <a:ext cx="919691" cy="896803"/>
            </a:xfrm>
            <a:prstGeom prst="rect">
              <a:avLst/>
            </a:prstGeom>
          </p:spPr>
        </p:pic>
        <p:pic>
          <p:nvPicPr>
            <p:cNvPr id="140" name="Picture 139">
              <a:extLst>
                <a:ext uri="{FF2B5EF4-FFF2-40B4-BE49-F238E27FC236}">
                  <a16:creationId xmlns:a16="http://schemas.microsoft.com/office/drawing/2014/main" id="{D0CF0B24-1DD9-4090-9D31-21FDBFED4001}"/>
                </a:ext>
              </a:extLst>
            </p:cNvPr>
            <p:cNvPicPr>
              <a:picLocks noChangeAspect="1"/>
            </p:cNvPicPr>
            <p:nvPr/>
          </p:nvPicPr>
          <p:blipFill rotWithShape="1">
            <a:blip r:embed="rId11"/>
            <a:srcRect r="41881"/>
            <a:stretch/>
          </p:blipFill>
          <p:spPr>
            <a:xfrm>
              <a:off x="4413873" y="1242241"/>
              <a:ext cx="1003588" cy="1036063"/>
            </a:xfrm>
            <a:prstGeom prst="rect">
              <a:avLst/>
            </a:prstGeom>
          </p:spPr>
        </p:pic>
        <p:pic>
          <p:nvPicPr>
            <p:cNvPr id="141" name="Picture 140">
              <a:extLst>
                <a:ext uri="{FF2B5EF4-FFF2-40B4-BE49-F238E27FC236}">
                  <a16:creationId xmlns:a16="http://schemas.microsoft.com/office/drawing/2014/main" id="{DE01A633-8A62-F51A-E516-FAFFD21B7C45}"/>
                </a:ext>
              </a:extLst>
            </p:cNvPr>
            <p:cNvPicPr>
              <a:picLocks noChangeAspect="1"/>
            </p:cNvPicPr>
            <p:nvPr/>
          </p:nvPicPr>
          <p:blipFill rotWithShape="1">
            <a:blip r:embed="rId12"/>
            <a:srcRect b="12087"/>
            <a:stretch/>
          </p:blipFill>
          <p:spPr>
            <a:xfrm>
              <a:off x="1782466" y="1308945"/>
              <a:ext cx="729447" cy="905936"/>
            </a:xfrm>
            <a:prstGeom prst="rect">
              <a:avLst/>
            </a:prstGeom>
          </p:spPr>
        </p:pic>
        <p:pic>
          <p:nvPicPr>
            <p:cNvPr id="142" name="Picture 141">
              <a:extLst>
                <a:ext uri="{FF2B5EF4-FFF2-40B4-BE49-F238E27FC236}">
                  <a16:creationId xmlns:a16="http://schemas.microsoft.com/office/drawing/2014/main" id="{62C5EA55-4847-1C23-1BC3-E2D3BFA1F582}"/>
                </a:ext>
              </a:extLst>
            </p:cNvPr>
            <p:cNvPicPr>
              <a:picLocks noChangeAspect="1"/>
            </p:cNvPicPr>
            <p:nvPr/>
          </p:nvPicPr>
          <p:blipFill>
            <a:blip r:embed="rId13"/>
            <a:stretch>
              <a:fillRect/>
            </a:stretch>
          </p:blipFill>
          <p:spPr>
            <a:xfrm>
              <a:off x="4366595" y="1663228"/>
              <a:ext cx="617500" cy="691296"/>
            </a:xfrm>
            <a:prstGeom prst="rect">
              <a:avLst/>
            </a:prstGeom>
          </p:spPr>
        </p:pic>
        <p:sp>
          <p:nvSpPr>
            <p:cNvPr id="143" name="Rectangle 142">
              <a:extLst>
                <a:ext uri="{FF2B5EF4-FFF2-40B4-BE49-F238E27FC236}">
                  <a16:creationId xmlns:a16="http://schemas.microsoft.com/office/drawing/2014/main" id="{6B4292F8-98A3-DB30-DA50-DDB89CBED7CC}"/>
                </a:ext>
              </a:extLst>
            </p:cNvPr>
            <p:cNvSpPr/>
            <p:nvPr/>
          </p:nvSpPr>
          <p:spPr>
            <a:xfrm>
              <a:off x="7398994" y="1521201"/>
              <a:ext cx="537620" cy="491834"/>
            </a:xfrm>
            <a:prstGeom prst="rect">
              <a:avLst/>
            </a:prstGeom>
            <a:solidFill>
              <a:schemeClr val="tx1">
                <a:lumMod val="95000"/>
                <a:lumOff val="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Arrow Connector 143">
              <a:extLst>
                <a:ext uri="{FF2B5EF4-FFF2-40B4-BE49-F238E27FC236}">
                  <a16:creationId xmlns:a16="http://schemas.microsoft.com/office/drawing/2014/main" id="{E0D6F791-D90B-CCFF-B884-5B14B816820F}"/>
                </a:ext>
              </a:extLst>
            </p:cNvPr>
            <p:cNvCxnSpPr/>
            <p:nvPr/>
          </p:nvCxnSpPr>
          <p:spPr>
            <a:xfrm>
              <a:off x="2630524" y="1760272"/>
              <a:ext cx="2655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3A07E8F-DA4D-1AED-A9BC-A131996506FF}"/>
                </a:ext>
              </a:extLst>
            </p:cNvPr>
            <p:cNvCxnSpPr/>
            <p:nvPr/>
          </p:nvCxnSpPr>
          <p:spPr>
            <a:xfrm>
              <a:off x="3995345" y="1770439"/>
              <a:ext cx="2655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A335F78-348C-C127-D369-A4D119B3D0ED}"/>
                </a:ext>
              </a:extLst>
            </p:cNvPr>
            <p:cNvCxnSpPr/>
            <p:nvPr/>
          </p:nvCxnSpPr>
          <p:spPr>
            <a:xfrm>
              <a:off x="6140645" y="1720791"/>
              <a:ext cx="2655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9D6AF474-A162-F378-C8D8-6CB595BE7E87}"/>
                </a:ext>
              </a:extLst>
            </p:cNvPr>
            <p:cNvSpPr txBox="1"/>
            <p:nvPr/>
          </p:nvSpPr>
          <p:spPr>
            <a:xfrm>
              <a:off x="1682082" y="2391161"/>
              <a:ext cx="952505" cy="261610"/>
            </a:xfrm>
            <a:prstGeom prst="rect">
              <a:avLst/>
            </a:prstGeom>
            <a:noFill/>
          </p:spPr>
          <p:txBody>
            <a:bodyPr wrap="none" rtlCol="0">
              <a:spAutoFit/>
            </a:bodyPr>
            <a:lstStyle/>
            <a:p>
              <a:pPr algn="ctr"/>
              <a:r>
                <a:rPr lang="en-US" sz="1100" dirty="0"/>
                <a:t>Library Prep</a:t>
              </a:r>
            </a:p>
          </p:txBody>
        </p:sp>
        <p:sp>
          <p:nvSpPr>
            <p:cNvPr id="148" name="TextBox 147">
              <a:extLst>
                <a:ext uri="{FF2B5EF4-FFF2-40B4-BE49-F238E27FC236}">
                  <a16:creationId xmlns:a16="http://schemas.microsoft.com/office/drawing/2014/main" id="{094923A9-2413-42DE-586A-0F19F5D8105E}"/>
                </a:ext>
              </a:extLst>
            </p:cNvPr>
            <p:cNvSpPr txBox="1"/>
            <p:nvPr/>
          </p:nvSpPr>
          <p:spPr>
            <a:xfrm>
              <a:off x="5010939" y="2398818"/>
              <a:ext cx="813043" cy="261610"/>
            </a:xfrm>
            <a:prstGeom prst="rect">
              <a:avLst/>
            </a:prstGeom>
            <a:noFill/>
          </p:spPr>
          <p:txBody>
            <a:bodyPr wrap="none" rtlCol="0">
              <a:spAutoFit/>
            </a:bodyPr>
            <a:lstStyle/>
            <a:p>
              <a:pPr algn="ctr"/>
              <a:r>
                <a:rPr lang="en-US" sz="1100" dirty="0"/>
                <a:t>Alignment</a:t>
              </a:r>
            </a:p>
          </p:txBody>
        </p:sp>
        <p:pic>
          <p:nvPicPr>
            <p:cNvPr id="149" name="Picture 148">
              <a:extLst>
                <a:ext uri="{FF2B5EF4-FFF2-40B4-BE49-F238E27FC236}">
                  <a16:creationId xmlns:a16="http://schemas.microsoft.com/office/drawing/2014/main" id="{D933DA94-7523-1A99-0C18-BA855246ADAE}"/>
                </a:ext>
              </a:extLst>
            </p:cNvPr>
            <p:cNvPicPr>
              <a:picLocks noChangeAspect="1"/>
            </p:cNvPicPr>
            <p:nvPr/>
          </p:nvPicPr>
          <p:blipFill rotWithShape="1">
            <a:blip r:embed="rId11"/>
            <a:srcRect l="68866"/>
            <a:stretch/>
          </p:blipFill>
          <p:spPr>
            <a:xfrm>
              <a:off x="5450071" y="1279939"/>
              <a:ext cx="537621" cy="1036063"/>
            </a:xfrm>
            <a:prstGeom prst="rect">
              <a:avLst/>
            </a:prstGeom>
          </p:spPr>
        </p:pic>
        <p:sp>
          <p:nvSpPr>
            <p:cNvPr id="150" name="TextBox 149">
              <a:extLst>
                <a:ext uri="{FF2B5EF4-FFF2-40B4-BE49-F238E27FC236}">
                  <a16:creationId xmlns:a16="http://schemas.microsoft.com/office/drawing/2014/main" id="{594DD3B4-8334-7330-E5D6-8C6846203AED}"/>
                </a:ext>
              </a:extLst>
            </p:cNvPr>
            <p:cNvSpPr txBox="1"/>
            <p:nvPr/>
          </p:nvSpPr>
          <p:spPr>
            <a:xfrm>
              <a:off x="7114559" y="2398818"/>
              <a:ext cx="1104791" cy="261610"/>
            </a:xfrm>
            <a:prstGeom prst="rect">
              <a:avLst/>
            </a:prstGeom>
            <a:noFill/>
          </p:spPr>
          <p:txBody>
            <a:bodyPr wrap="none" rtlCol="0">
              <a:spAutoFit/>
            </a:bodyPr>
            <a:lstStyle/>
            <a:p>
              <a:pPr algn="ctr"/>
              <a:r>
                <a:rPr lang="en-US" sz="1100" dirty="0"/>
                <a:t>Variant Calling</a:t>
              </a:r>
            </a:p>
          </p:txBody>
        </p:sp>
        <p:sp>
          <p:nvSpPr>
            <p:cNvPr id="151" name="TextBox 150">
              <a:extLst>
                <a:ext uri="{FF2B5EF4-FFF2-40B4-BE49-F238E27FC236}">
                  <a16:creationId xmlns:a16="http://schemas.microsoft.com/office/drawing/2014/main" id="{15D490CD-4458-17D7-02C2-E0224F1874B7}"/>
                </a:ext>
              </a:extLst>
            </p:cNvPr>
            <p:cNvSpPr txBox="1"/>
            <p:nvPr/>
          </p:nvSpPr>
          <p:spPr>
            <a:xfrm>
              <a:off x="3063680" y="2396442"/>
              <a:ext cx="931665" cy="261610"/>
            </a:xfrm>
            <a:prstGeom prst="rect">
              <a:avLst/>
            </a:prstGeom>
            <a:noFill/>
          </p:spPr>
          <p:txBody>
            <a:bodyPr wrap="none" rtlCol="0">
              <a:spAutoFit/>
            </a:bodyPr>
            <a:lstStyle/>
            <a:p>
              <a:pPr algn="ctr"/>
              <a:r>
                <a:rPr lang="en-US" sz="1100" dirty="0"/>
                <a:t>Sequencing</a:t>
              </a:r>
            </a:p>
          </p:txBody>
        </p:sp>
      </p:grpSp>
    </p:spTree>
    <p:extLst>
      <p:ext uri="{BB962C8B-B14F-4D97-AF65-F5344CB8AC3E}">
        <p14:creationId xmlns:p14="http://schemas.microsoft.com/office/powerpoint/2010/main" val="426307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US" dirty="0"/>
              <a:t>Bioinformatic Pipeline for a Somatic Study</a:t>
            </a:r>
            <a:endParaRPr dirty="0"/>
          </a:p>
        </p:txBody>
      </p:sp>
      <p:pic>
        <p:nvPicPr>
          <p:cNvPr id="88" name="Google Shape;88;p18"/>
          <p:cNvPicPr preferRelativeResize="0"/>
          <p:nvPr/>
        </p:nvPicPr>
        <p:blipFill>
          <a:blip r:embed="rId3">
            <a:alphaModFix/>
          </a:blip>
          <a:stretch>
            <a:fillRect/>
          </a:stretch>
        </p:blipFill>
        <p:spPr>
          <a:xfrm>
            <a:off x="802008" y="1300012"/>
            <a:ext cx="7238424" cy="3121325"/>
          </a:xfrm>
          <a:prstGeom prst="rect">
            <a:avLst/>
          </a:prstGeom>
          <a:noFill/>
          <a:ln>
            <a:noFill/>
          </a:ln>
        </p:spPr>
      </p:pic>
      <p:sp>
        <p:nvSpPr>
          <p:cNvPr id="2" name="Rectangle 1">
            <a:extLst>
              <a:ext uri="{FF2B5EF4-FFF2-40B4-BE49-F238E27FC236}">
                <a16:creationId xmlns:a16="http://schemas.microsoft.com/office/drawing/2014/main" id="{1D943683-73B4-5A23-A5A3-57F96E146347}"/>
              </a:ext>
            </a:extLst>
          </p:cNvPr>
          <p:cNvSpPr/>
          <p:nvPr/>
        </p:nvSpPr>
        <p:spPr>
          <a:xfrm>
            <a:off x="1527349" y="1647930"/>
            <a:ext cx="673240" cy="3617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Remember:</a:t>
            </a:r>
            <a:endParaRPr dirty="0"/>
          </a:p>
        </p:txBody>
      </p:sp>
      <p:sp>
        <p:nvSpPr>
          <p:cNvPr id="81" name="Google Shape;81;p17"/>
          <p:cNvSpPr txBox="1">
            <a:spLocks noGrp="1"/>
          </p:cNvSpPr>
          <p:nvPr>
            <p:ph type="body" idx="1"/>
          </p:nvPr>
        </p:nvSpPr>
        <p:spPr>
          <a:xfrm>
            <a:off x="311700" y="1239520"/>
            <a:ext cx="8520600" cy="3752427"/>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 dirty="0"/>
              <a:t>Mutations are called relative to a reference genome – changing references changes mutation calls.</a:t>
            </a:r>
          </a:p>
          <a:p>
            <a:pPr marL="0" lvl="0" indent="0" algn="ctr" rtl="0">
              <a:spcBef>
                <a:spcPts val="0"/>
              </a:spcBef>
              <a:spcAft>
                <a:spcPts val="0"/>
              </a:spcAft>
              <a:buNone/>
            </a:pPr>
            <a:endParaRPr dirty="0"/>
          </a:p>
          <a:p>
            <a:pPr marL="0" lvl="0" indent="0" algn="ctr" rtl="0">
              <a:spcBef>
                <a:spcPts val="1200"/>
              </a:spcBef>
              <a:spcAft>
                <a:spcPts val="0"/>
              </a:spcAft>
              <a:buNone/>
            </a:pPr>
            <a:r>
              <a:rPr lang="en" dirty="0"/>
              <a:t>Rule of thumb: every human </a:t>
            </a:r>
            <a:r>
              <a:rPr lang="en" i="1" dirty="0"/>
              <a:t>germline</a:t>
            </a:r>
            <a:r>
              <a:rPr lang="en" dirty="0"/>
              <a:t> differs every ~1000bp compared to the reference (“variation”)</a:t>
            </a:r>
          </a:p>
          <a:p>
            <a:pPr marL="0" lvl="0" indent="0" algn="ctr" rtl="0">
              <a:spcBef>
                <a:spcPts val="1200"/>
              </a:spcBef>
              <a:spcAft>
                <a:spcPts val="0"/>
              </a:spcAft>
              <a:buNone/>
            </a:pPr>
            <a:endParaRPr dirty="0"/>
          </a:p>
          <a:p>
            <a:pPr marL="0" lvl="0" indent="0" algn="ctr" rtl="0">
              <a:spcBef>
                <a:spcPts val="1200"/>
              </a:spcBef>
              <a:spcAft>
                <a:spcPts val="0"/>
              </a:spcAft>
              <a:buNone/>
            </a:pPr>
            <a:r>
              <a:rPr lang="en" dirty="0"/>
              <a:t>“Mutation” term is often reserved for variants with impact (e.g. driver mutations) or small variants.</a:t>
            </a:r>
          </a:p>
          <a:p>
            <a:pPr marL="0" lvl="0" indent="0" algn="ctr" rtl="0">
              <a:spcBef>
                <a:spcPts val="1200"/>
              </a:spcBef>
              <a:spcAft>
                <a:spcPts val="0"/>
              </a:spcAft>
              <a:buNone/>
            </a:pPr>
            <a:endParaRPr dirty="0"/>
          </a:p>
          <a:p>
            <a:pPr marL="0" lvl="0" indent="0" algn="ctr" rtl="0">
              <a:spcBef>
                <a:spcPts val="1200"/>
              </a:spcBef>
              <a:spcAft>
                <a:spcPts val="0"/>
              </a:spcAft>
              <a:buNone/>
            </a:pPr>
            <a:r>
              <a:rPr lang="en" dirty="0"/>
              <a:t>To call somatic mutations, a somatic variant caller does the following:</a:t>
            </a:r>
            <a:endParaRPr dirty="0"/>
          </a:p>
          <a:p>
            <a:pPr marL="457200" lvl="0" indent="-308610" rtl="0">
              <a:spcBef>
                <a:spcPts val="1200"/>
              </a:spcBef>
              <a:spcAft>
                <a:spcPts val="0"/>
              </a:spcAft>
              <a:buSzPct val="100000"/>
              <a:buAutoNum type="arabicPeriod"/>
            </a:pPr>
            <a:r>
              <a:rPr lang="en" dirty="0"/>
              <a:t>Determine if a given site differs from the reference in the tumor and normal separately</a:t>
            </a:r>
            <a:endParaRPr dirty="0"/>
          </a:p>
          <a:p>
            <a:pPr marL="457200" lvl="0" indent="-308610" rtl="0">
              <a:spcBef>
                <a:spcPts val="0"/>
              </a:spcBef>
              <a:spcAft>
                <a:spcPts val="0"/>
              </a:spcAft>
              <a:buSzPct val="100000"/>
              <a:buAutoNum type="arabicPeriod"/>
            </a:pPr>
            <a:r>
              <a:rPr lang="en" dirty="0"/>
              <a:t>Determine the allele and genotype of the site in the separate tumor / normal</a:t>
            </a:r>
            <a:endParaRPr dirty="0"/>
          </a:p>
          <a:p>
            <a:pPr marL="457200" lvl="0" indent="-308610" rtl="0">
              <a:spcBef>
                <a:spcPts val="0"/>
              </a:spcBef>
              <a:spcAft>
                <a:spcPts val="0"/>
              </a:spcAft>
              <a:buSzPct val="100000"/>
              <a:buAutoNum type="arabicPeriod"/>
            </a:pPr>
            <a:r>
              <a:rPr lang="en" dirty="0"/>
              <a:t>Classify the site as “germline” or “somatic” by filtering any sites observed in both the tumor and normal</a:t>
            </a:r>
            <a:endParaRPr dirty="0"/>
          </a:p>
          <a:p>
            <a:pPr marL="457200" lvl="0" indent="-308610" rtl="0">
              <a:spcBef>
                <a:spcPts val="0"/>
              </a:spcBef>
              <a:spcAft>
                <a:spcPts val="0"/>
              </a:spcAft>
              <a:buSzPct val="100000"/>
              <a:buAutoNum type="arabicPeriod"/>
            </a:pPr>
            <a:r>
              <a:rPr lang="en" dirty="0"/>
              <a:t>Sites that are observed in the tumor, but not the normal, are considered somatic variants.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Read alignment</a:t>
            </a:r>
            <a:endParaRPr dirty="0"/>
          </a:p>
        </p:txBody>
      </p:sp>
      <p:sp>
        <p:nvSpPr>
          <p:cNvPr id="94" name="Google Shape;94;p19"/>
          <p:cNvSpPr txBox="1">
            <a:spLocks noGrp="1"/>
          </p:cNvSpPr>
          <p:nvPr>
            <p:ph type="body" idx="1"/>
          </p:nvPr>
        </p:nvSpPr>
        <p:spPr>
          <a:xfrm>
            <a:off x="311700" y="1152475"/>
            <a:ext cx="3312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t>Remember - we have no idea where in the genome our FASTQ reads came from!</a:t>
            </a:r>
            <a:endParaRPr sz="1400" dirty="0"/>
          </a:p>
          <a:p>
            <a:pPr marL="457200" lvl="0" indent="-342900" algn="l" rtl="0">
              <a:spcBef>
                <a:spcPts val="1200"/>
              </a:spcBef>
              <a:spcAft>
                <a:spcPts val="0"/>
              </a:spcAft>
              <a:buSzPts val="1800"/>
              <a:buChar char="●"/>
            </a:pPr>
            <a:r>
              <a:rPr lang="en" sz="1400" dirty="0"/>
              <a:t>We can only sequence small (150bp) portions of the genome</a:t>
            </a:r>
            <a:endParaRPr sz="1400" dirty="0"/>
          </a:p>
          <a:p>
            <a:pPr marL="457200" lvl="0" indent="-342900" algn="l" rtl="0">
              <a:spcBef>
                <a:spcPts val="0"/>
              </a:spcBef>
              <a:spcAft>
                <a:spcPts val="0"/>
              </a:spcAft>
              <a:buSzPts val="1800"/>
              <a:buChar char="●"/>
            </a:pPr>
            <a:r>
              <a:rPr lang="en" sz="1400" dirty="0"/>
              <a:t>We must “shatter” the DNA into sequenceable pieces (but these are random bits of DNA)</a:t>
            </a:r>
          </a:p>
          <a:p>
            <a:pPr marL="457200" lvl="0" indent="-342900" algn="l" rtl="0">
              <a:spcBef>
                <a:spcPts val="0"/>
              </a:spcBef>
              <a:spcAft>
                <a:spcPts val="0"/>
              </a:spcAft>
              <a:buSzPts val="1800"/>
              <a:buChar char="●"/>
            </a:pPr>
            <a:r>
              <a:rPr lang="en" sz="1400" dirty="0"/>
              <a:t>We then align them using seed-extend-align algorithms</a:t>
            </a:r>
            <a:endParaRPr sz="1400" dirty="0"/>
          </a:p>
        </p:txBody>
      </p:sp>
      <p:pic>
        <p:nvPicPr>
          <p:cNvPr id="95" name="Google Shape;95;p19"/>
          <p:cNvPicPr preferRelativeResize="0"/>
          <p:nvPr/>
        </p:nvPicPr>
        <p:blipFill>
          <a:blip r:embed="rId3">
            <a:alphaModFix/>
          </a:blip>
          <a:stretch>
            <a:fillRect/>
          </a:stretch>
        </p:blipFill>
        <p:spPr>
          <a:xfrm>
            <a:off x="3623696" y="1396850"/>
            <a:ext cx="5394050" cy="2660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Read alignment</a:t>
            </a:r>
            <a:endParaRPr dirty="0"/>
          </a:p>
        </p:txBody>
      </p:sp>
      <p:sp>
        <p:nvSpPr>
          <p:cNvPr id="101" name="Google Shape;101;p20"/>
          <p:cNvSpPr txBox="1">
            <a:spLocks noGrp="1"/>
          </p:cNvSpPr>
          <p:nvPr>
            <p:ph type="body" idx="1"/>
          </p:nvPr>
        </p:nvSpPr>
        <p:spPr>
          <a:xfrm>
            <a:off x="311700" y="10943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a:t>
            </a:r>
            <a:r>
              <a:rPr lang="en" i="1"/>
              <a:t>read alignment</a:t>
            </a:r>
            <a:r>
              <a:rPr lang="en"/>
              <a:t>, we probabilistically assign the random DNA fragments (“reads”) to a position within the reference genome.</a:t>
            </a:r>
            <a:endParaRPr/>
          </a:p>
          <a:p>
            <a:pPr marL="457200" lvl="0" indent="0" algn="l" rtl="0">
              <a:spcBef>
                <a:spcPts val="1200"/>
              </a:spcBef>
              <a:spcAft>
                <a:spcPts val="1200"/>
              </a:spcAft>
              <a:buNone/>
            </a:pPr>
            <a:endParaRPr/>
          </a:p>
        </p:txBody>
      </p:sp>
      <p:sp>
        <p:nvSpPr>
          <p:cNvPr id="102" name="Google Shape;102;p20"/>
          <p:cNvSpPr txBox="1"/>
          <p:nvPr/>
        </p:nvSpPr>
        <p:spPr>
          <a:xfrm>
            <a:off x="6082800" y="43001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For a full discussion of sequence alignment, see: https://github.com/WCSCourses/NGS_Bio_Africa/blob/main/Modules/Module_4_Alignment_to_Reference/read-alignment.lecture_slides.20210504.pdf</a:t>
            </a:r>
            <a:endParaRPr sz="900"/>
          </a:p>
        </p:txBody>
      </p:sp>
      <p:sp>
        <p:nvSpPr>
          <p:cNvPr id="103" name="Google Shape;103;p20"/>
          <p:cNvSpPr/>
          <p:nvPr/>
        </p:nvSpPr>
        <p:spPr>
          <a:xfrm>
            <a:off x="895475" y="2870972"/>
            <a:ext cx="526200" cy="66227"/>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p:nvPr/>
        </p:nvSpPr>
        <p:spPr>
          <a:xfrm>
            <a:off x="4183275" y="2539075"/>
            <a:ext cx="4757400" cy="1860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CHR1</a:t>
            </a:r>
            <a:endParaRPr/>
          </a:p>
        </p:txBody>
      </p:sp>
      <p:sp>
        <p:nvSpPr>
          <p:cNvPr id="105" name="Google Shape;105;p20"/>
          <p:cNvSpPr/>
          <p:nvPr/>
        </p:nvSpPr>
        <p:spPr>
          <a:xfrm>
            <a:off x="4183275" y="3416025"/>
            <a:ext cx="3181200" cy="1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CHR2</a:t>
            </a:r>
            <a:endParaRPr/>
          </a:p>
        </p:txBody>
      </p:sp>
      <p:sp>
        <p:nvSpPr>
          <p:cNvPr id="106" name="Google Shape;106;p20"/>
          <p:cNvSpPr/>
          <p:nvPr/>
        </p:nvSpPr>
        <p:spPr>
          <a:xfrm>
            <a:off x="1047875" y="3023372"/>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p:nvPr/>
        </p:nvSpPr>
        <p:spPr>
          <a:xfrm>
            <a:off x="1300475" y="2718572"/>
            <a:ext cx="526200" cy="66227"/>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521675" y="2670047"/>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1574075" y="2870972"/>
            <a:ext cx="526200" cy="66227"/>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563650" y="3199797"/>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1166875" y="3304147"/>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5414900" y="2260397"/>
            <a:ext cx="526200" cy="612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414900" y="314900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5556600" y="2427622"/>
            <a:ext cx="526200" cy="612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4308900" y="329465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6592425" y="2427622"/>
            <a:ext cx="526200" cy="612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4572000" y="314900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5510775" y="329485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2321250" y="2763800"/>
            <a:ext cx="1661700" cy="38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Align reads</a:t>
            </a:r>
            <a:endParaRPr/>
          </a:p>
        </p:txBody>
      </p:sp>
      <p:sp>
        <p:nvSpPr>
          <p:cNvPr id="120" name="Google Shape;120;p20"/>
          <p:cNvSpPr/>
          <p:nvPr/>
        </p:nvSpPr>
        <p:spPr>
          <a:xfrm>
            <a:off x="4041325" y="2054050"/>
            <a:ext cx="5041500" cy="201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txBox="1"/>
          <p:nvPr/>
        </p:nvSpPr>
        <p:spPr>
          <a:xfrm>
            <a:off x="6036975" y="3751000"/>
            <a:ext cx="34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Reference genome w/ aligned reads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Alignment: Seed – Chain - Extend</a:t>
            </a:r>
            <a:endParaRPr dirty="0"/>
          </a:p>
        </p:txBody>
      </p:sp>
      <p:sp>
        <p:nvSpPr>
          <p:cNvPr id="8" name="TextBox 7">
            <a:extLst>
              <a:ext uri="{FF2B5EF4-FFF2-40B4-BE49-F238E27FC236}">
                <a16:creationId xmlns:a16="http://schemas.microsoft.com/office/drawing/2014/main" id="{FFEA2C1E-4BDA-ACF7-B556-D72FB7DB6A53}"/>
              </a:ext>
            </a:extLst>
          </p:cNvPr>
          <p:cNvSpPr txBox="1"/>
          <p:nvPr/>
        </p:nvSpPr>
        <p:spPr>
          <a:xfrm>
            <a:off x="0" y="1171613"/>
            <a:ext cx="9313768" cy="307777"/>
          </a:xfrm>
          <a:prstGeom prst="rect">
            <a:avLst/>
          </a:prstGeom>
          <a:noFill/>
        </p:spPr>
        <p:txBody>
          <a:bodyPr wrap="none" rtlCol="0">
            <a:spAutoFit/>
          </a:bodyPr>
          <a:lstStyle/>
          <a:p>
            <a:r>
              <a:rPr lang="en-US" dirty="0"/>
              <a:t>ACTTGCGTTGCCAT</a:t>
            </a:r>
            <a:r>
              <a:rPr lang="en-US" dirty="0">
                <a:solidFill>
                  <a:schemeClr val="accent1">
                    <a:lumMod val="75000"/>
                  </a:schemeClr>
                </a:solidFill>
              </a:rPr>
              <a:t>TTGG</a:t>
            </a:r>
            <a:r>
              <a:rPr lang="en-US" dirty="0"/>
              <a:t>GCACA</a:t>
            </a:r>
            <a:r>
              <a:rPr lang="en-US" dirty="0">
                <a:solidFill>
                  <a:schemeClr val="accent1">
                    <a:lumMod val="75000"/>
                  </a:schemeClr>
                </a:solidFill>
              </a:rPr>
              <a:t>TTGG</a:t>
            </a:r>
            <a:r>
              <a:rPr lang="en-US" dirty="0"/>
              <a:t>AA</a:t>
            </a:r>
            <a:r>
              <a:rPr lang="en-US" dirty="0">
                <a:solidFill>
                  <a:srgbClr val="FF66FF"/>
                </a:solidFill>
              </a:rPr>
              <a:t>TTCC</a:t>
            </a:r>
            <a:r>
              <a:rPr lang="en-US" dirty="0"/>
              <a:t>AAGGGGGAAATTT</a:t>
            </a:r>
            <a:r>
              <a:rPr lang="en-US" dirty="0">
                <a:solidFill>
                  <a:srgbClr val="C00000"/>
                </a:solidFill>
              </a:rPr>
              <a:t>GGGT</a:t>
            </a:r>
            <a:r>
              <a:rPr lang="en-US" dirty="0"/>
              <a:t>TAACCCAAATTG</a:t>
            </a:r>
            <a:r>
              <a:rPr lang="en-US" dirty="0">
                <a:solidFill>
                  <a:schemeClr val="tx1"/>
                </a:solidFill>
              </a:rPr>
              <a:t>GAA</a:t>
            </a:r>
            <a:r>
              <a:rPr lang="en-US" dirty="0">
                <a:solidFill>
                  <a:schemeClr val="accent1"/>
                </a:solidFill>
              </a:rPr>
              <a:t>TTGG</a:t>
            </a:r>
            <a:r>
              <a:rPr lang="en-US" dirty="0"/>
              <a:t>TTAAT</a:t>
            </a:r>
          </a:p>
        </p:txBody>
      </p:sp>
      <p:sp>
        <p:nvSpPr>
          <p:cNvPr id="9" name="TextBox 8">
            <a:extLst>
              <a:ext uri="{FF2B5EF4-FFF2-40B4-BE49-F238E27FC236}">
                <a16:creationId xmlns:a16="http://schemas.microsoft.com/office/drawing/2014/main" id="{258715A7-83CF-4A63-2E1A-75335F7F5B41}"/>
              </a:ext>
            </a:extLst>
          </p:cNvPr>
          <p:cNvSpPr txBox="1"/>
          <p:nvPr/>
        </p:nvSpPr>
        <p:spPr>
          <a:xfrm>
            <a:off x="67883" y="1864474"/>
            <a:ext cx="3464410" cy="307777"/>
          </a:xfrm>
          <a:prstGeom prst="rect">
            <a:avLst/>
          </a:prstGeom>
          <a:noFill/>
        </p:spPr>
        <p:txBody>
          <a:bodyPr wrap="none" rtlCol="0">
            <a:spAutoFit/>
          </a:bodyPr>
          <a:lstStyle/>
          <a:p>
            <a:r>
              <a:rPr lang="en-US" dirty="0"/>
              <a:t>TTGGCCACATTGGACTTCCAAGGCGG</a:t>
            </a:r>
          </a:p>
        </p:txBody>
      </p:sp>
      <p:sp>
        <p:nvSpPr>
          <p:cNvPr id="10" name="TextBox 9">
            <a:extLst>
              <a:ext uri="{FF2B5EF4-FFF2-40B4-BE49-F238E27FC236}">
                <a16:creationId xmlns:a16="http://schemas.microsoft.com/office/drawing/2014/main" id="{621F7920-6067-61AA-4B7E-FAA2448D6420}"/>
              </a:ext>
            </a:extLst>
          </p:cNvPr>
          <p:cNvSpPr txBox="1"/>
          <p:nvPr/>
        </p:nvSpPr>
        <p:spPr>
          <a:xfrm>
            <a:off x="79804" y="2194754"/>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t>CCACA</a:t>
            </a:r>
            <a:r>
              <a:rPr lang="en-US" dirty="0">
                <a:solidFill>
                  <a:schemeClr val="accent1">
                    <a:lumMod val="75000"/>
                  </a:schemeClr>
                </a:solidFill>
              </a:rPr>
              <a:t>TTGG</a:t>
            </a:r>
            <a:r>
              <a:rPr lang="en-US" dirty="0"/>
              <a:t>AC</a:t>
            </a:r>
            <a:r>
              <a:rPr lang="en-US" dirty="0">
                <a:solidFill>
                  <a:srgbClr val="FF66FF"/>
                </a:solidFill>
              </a:rPr>
              <a:t>TTCC</a:t>
            </a:r>
            <a:r>
              <a:rPr lang="en-US" dirty="0"/>
              <a:t>AAGGCGG</a:t>
            </a:r>
          </a:p>
        </p:txBody>
      </p:sp>
      <p:cxnSp>
        <p:nvCxnSpPr>
          <p:cNvPr id="12" name="Straight Arrow Connector 11">
            <a:extLst>
              <a:ext uri="{FF2B5EF4-FFF2-40B4-BE49-F238E27FC236}">
                <a16:creationId xmlns:a16="http://schemas.microsoft.com/office/drawing/2014/main" id="{0FD8EBD5-499D-4FB8-B8BF-0CADFD5394BA}"/>
              </a:ext>
            </a:extLst>
          </p:cNvPr>
          <p:cNvCxnSpPr/>
          <p:nvPr/>
        </p:nvCxnSpPr>
        <p:spPr>
          <a:xfrm flipV="1">
            <a:off x="502987" y="2502531"/>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219C12-A078-9F4F-B5B7-0CC7871E1EEE}"/>
              </a:ext>
            </a:extLst>
          </p:cNvPr>
          <p:cNvCxnSpPr/>
          <p:nvPr/>
        </p:nvCxnSpPr>
        <p:spPr>
          <a:xfrm flipV="1">
            <a:off x="1549467" y="2502531"/>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7111AC-67DB-F539-D449-13C01F8F8204}"/>
              </a:ext>
            </a:extLst>
          </p:cNvPr>
          <p:cNvSpPr txBox="1"/>
          <p:nvPr/>
        </p:nvSpPr>
        <p:spPr>
          <a:xfrm>
            <a:off x="93964" y="2064528"/>
            <a:ext cx="966931" cy="215444"/>
          </a:xfrm>
          <a:prstGeom prst="rect">
            <a:avLst/>
          </a:prstGeom>
          <a:noFill/>
        </p:spPr>
        <p:txBody>
          <a:bodyPr wrap="none" rtlCol="0">
            <a:spAutoFit/>
          </a:bodyPr>
          <a:lstStyle/>
          <a:p>
            <a:r>
              <a:rPr lang="en-US" sz="800" dirty="0"/>
              <a:t>Sequencing read</a:t>
            </a:r>
          </a:p>
        </p:txBody>
      </p:sp>
      <p:sp>
        <p:nvSpPr>
          <p:cNvPr id="16" name="TextBox 15">
            <a:extLst>
              <a:ext uri="{FF2B5EF4-FFF2-40B4-BE49-F238E27FC236}">
                <a16:creationId xmlns:a16="http://schemas.microsoft.com/office/drawing/2014/main" id="{1F7262F7-7B1B-6DBD-2659-267229104CBE}"/>
              </a:ext>
            </a:extLst>
          </p:cNvPr>
          <p:cNvSpPr txBox="1"/>
          <p:nvPr/>
        </p:nvSpPr>
        <p:spPr>
          <a:xfrm>
            <a:off x="79804" y="1677158"/>
            <a:ext cx="612668" cy="307777"/>
          </a:xfrm>
          <a:prstGeom prst="rect">
            <a:avLst/>
          </a:prstGeom>
          <a:noFill/>
        </p:spPr>
        <p:txBody>
          <a:bodyPr wrap="none" rtlCol="0">
            <a:spAutoFit/>
          </a:bodyPr>
          <a:lstStyle/>
          <a:p>
            <a:r>
              <a:rPr lang="en-US" b="1" dirty="0"/>
              <a:t>Seed</a:t>
            </a:r>
          </a:p>
        </p:txBody>
      </p:sp>
      <p:sp>
        <p:nvSpPr>
          <p:cNvPr id="19" name="TextBox 18">
            <a:extLst>
              <a:ext uri="{FF2B5EF4-FFF2-40B4-BE49-F238E27FC236}">
                <a16:creationId xmlns:a16="http://schemas.microsoft.com/office/drawing/2014/main" id="{3D903E80-B00B-6859-3D02-07DA2E383E8D}"/>
              </a:ext>
            </a:extLst>
          </p:cNvPr>
          <p:cNvSpPr txBox="1"/>
          <p:nvPr/>
        </p:nvSpPr>
        <p:spPr>
          <a:xfrm>
            <a:off x="2592" y="1415853"/>
            <a:ext cx="1058303" cy="215444"/>
          </a:xfrm>
          <a:prstGeom prst="rect">
            <a:avLst/>
          </a:prstGeom>
          <a:noFill/>
        </p:spPr>
        <p:txBody>
          <a:bodyPr wrap="none" rtlCol="0">
            <a:spAutoFit/>
          </a:bodyPr>
          <a:lstStyle/>
          <a:p>
            <a:r>
              <a:rPr lang="en-US" sz="800" dirty="0"/>
              <a:t>Indexed Reference</a:t>
            </a:r>
          </a:p>
        </p:txBody>
      </p:sp>
      <p:sp>
        <p:nvSpPr>
          <p:cNvPr id="31" name="TextBox 30">
            <a:extLst>
              <a:ext uri="{FF2B5EF4-FFF2-40B4-BE49-F238E27FC236}">
                <a16:creationId xmlns:a16="http://schemas.microsoft.com/office/drawing/2014/main" id="{EF19013D-679C-2269-C6AF-FE8D2FA62A21}"/>
              </a:ext>
            </a:extLst>
          </p:cNvPr>
          <p:cNvSpPr txBox="1"/>
          <p:nvPr/>
        </p:nvSpPr>
        <p:spPr>
          <a:xfrm>
            <a:off x="95407" y="2841622"/>
            <a:ext cx="681597" cy="307777"/>
          </a:xfrm>
          <a:prstGeom prst="rect">
            <a:avLst/>
          </a:prstGeom>
          <a:noFill/>
        </p:spPr>
        <p:txBody>
          <a:bodyPr wrap="none" rtlCol="0">
            <a:spAutoFit/>
          </a:bodyPr>
          <a:lstStyle/>
          <a:p>
            <a:r>
              <a:rPr lang="en-US" b="1" dirty="0"/>
              <a:t>Chain</a:t>
            </a:r>
          </a:p>
        </p:txBody>
      </p:sp>
      <p:sp>
        <p:nvSpPr>
          <p:cNvPr id="32" name="TextBox 31">
            <a:extLst>
              <a:ext uri="{FF2B5EF4-FFF2-40B4-BE49-F238E27FC236}">
                <a16:creationId xmlns:a16="http://schemas.microsoft.com/office/drawing/2014/main" id="{853A2E77-2417-B620-2FAA-E7B8284883C8}"/>
              </a:ext>
            </a:extLst>
          </p:cNvPr>
          <p:cNvSpPr txBox="1"/>
          <p:nvPr/>
        </p:nvSpPr>
        <p:spPr>
          <a:xfrm>
            <a:off x="93964" y="3457176"/>
            <a:ext cx="1366080" cy="307777"/>
          </a:xfrm>
          <a:prstGeom prst="rect">
            <a:avLst/>
          </a:prstGeom>
          <a:noFill/>
        </p:spPr>
        <p:txBody>
          <a:bodyPr wrap="none" rtlCol="0">
            <a:spAutoFit/>
          </a:bodyPr>
          <a:lstStyle/>
          <a:p>
            <a:r>
              <a:rPr lang="en-US" b="1" dirty="0"/>
              <a:t>Extend (align)</a:t>
            </a:r>
          </a:p>
        </p:txBody>
      </p:sp>
      <p:pic>
        <p:nvPicPr>
          <p:cNvPr id="33" name="Picture 32">
            <a:extLst>
              <a:ext uri="{FF2B5EF4-FFF2-40B4-BE49-F238E27FC236}">
                <a16:creationId xmlns:a16="http://schemas.microsoft.com/office/drawing/2014/main" id="{495296B1-8826-DB66-FA3A-F609BBCFE023}"/>
              </a:ext>
            </a:extLst>
          </p:cNvPr>
          <p:cNvPicPr>
            <a:picLocks noChangeAspect="1"/>
          </p:cNvPicPr>
          <p:nvPr/>
        </p:nvPicPr>
        <p:blipFill>
          <a:blip r:embed="rId3"/>
          <a:stretch>
            <a:fillRect/>
          </a:stretch>
        </p:blipFill>
        <p:spPr>
          <a:xfrm>
            <a:off x="311700" y="3936605"/>
            <a:ext cx="1728501" cy="1037101"/>
          </a:xfrm>
          <a:prstGeom prst="rect">
            <a:avLst/>
          </a:prstGeom>
        </p:spPr>
      </p:pic>
      <p:sp>
        <p:nvSpPr>
          <p:cNvPr id="36" name="TextBox 35">
            <a:extLst>
              <a:ext uri="{FF2B5EF4-FFF2-40B4-BE49-F238E27FC236}">
                <a16:creationId xmlns:a16="http://schemas.microsoft.com/office/drawing/2014/main" id="{6D1FCF8F-41FA-BC45-BD8D-A255C873ABF8}"/>
              </a:ext>
            </a:extLst>
          </p:cNvPr>
          <p:cNvSpPr txBox="1"/>
          <p:nvPr/>
        </p:nvSpPr>
        <p:spPr>
          <a:xfrm>
            <a:off x="79804" y="3029041"/>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solidFill>
                  <a:srgbClr val="B2B2B2"/>
                </a:solidFill>
              </a:rPr>
              <a:t>CCACA</a:t>
            </a:r>
            <a:r>
              <a:rPr lang="en-US" dirty="0">
                <a:solidFill>
                  <a:schemeClr val="accent1">
                    <a:lumMod val="75000"/>
                  </a:schemeClr>
                </a:solidFill>
              </a:rPr>
              <a:t>TTGG</a:t>
            </a:r>
            <a:r>
              <a:rPr lang="en-US" dirty="0">
                <a:solidFill>
                  <a:schemeClr val="bg1">
                    <a:lumMod val="75000"/>
                  </a:schemeClr>
                </a:solidFill>
              </a:rPr>
              <a:t>AC</a:t>
            </a:r>
            <a:r>
              <a:rPr lang="en-US" dirty="0">
                <a:solidFill>
                  <a:srgbClr val="FF66FF"/>
                </a:solidFill>
              </a:rPr>
              <a:t>TTCC</a:t>
            </a:r>
            <a:r>
              <a:rPr lang="en-US" dirty="0">
                <a:solidFill>
                  <a:schemeClr val="bg1">
                    <a:lumMod val="75000"/>
                  </a:schemeClr>
                </a:solidFill>
              </a:rPr>
              <a:t>AAGGCGG</a:t>
            </a:r>
          </a:p>
        </p:txBody>
      </p:sp>
      <p:sp>
        <p:nvSpPr>
          <p:cNvPr id="37" name="TextBox 36">
            <a:extLst>
              <a:ext uri="{FF2B5EF4-FFF2-40B4-BE49-F238E27FC236}">
                <a16:creationId xmlns:a16="http://schemas.microsoft.com/office/drawing/2014/main" id="{CD3A68EF-6B09-32F1-B4EB-0BB7ADF6EDA9}"/>
              </a:ext>
            </a:extLst>
          </p:cNvPr>
          <p:cNvSpPr txBox="1"/>
          <p:nvPr/>
        </p:nvSpPr>
        <p:spPr>
          <a:xfrm>
            <a:off x="93964" y="3664110"/>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solidFill>
                  <a:srgbClr val="B2B2B2"/>
                </a:solidFill>
              </a:rPr>
              <a:t>C</a:t>
            </a:r>
            <a:r>
              <a:rPr lang="en-US" dirty="0">
                <a:solidFill>
                  <a:srgbClr val="C00000"/>
                </a:solidFill>
              </a:rPr>
              <a:t>C</a:t>
            </a:r>
            <a:r>
              <a:rPr lang="en-US" dirty="0">
                <a:solidFill>
                  <a:srgbClr val="B2B2B2"/>
                </a:solidFill>
              </a:rPr>
              <a:t>ACA</a:t>
            </a:r>
            <a:r>
              <a:rPr lang="en-US" dirty="0">
                <a:solidFill>
                  <a:schemeClr val="accent1">
                    <a:lumMod val="75000"/>
                  </a:schemeClr>
                </a:solidFill>
              </a:rPr>
              <a:t>TTGG</a:t>
            </a:r>
            <a:r>
              <a:rPr lang="en-US" dirty="0">
                <a:solidFill>
                  <a:schemeClr val="bg1">
                    <a:lumMod val="75000"/>
                  </a:schemeClr>
                </a:solidFill>
              </a:rPr>
              <a:t>A</a:t>
            </a:r>
            <a:r>
              <a:rPr lang="en-US" dirty="0">
                <a:solidFill>
                  <a:srgbClr val="C00000"/>
                </a:solidFill>
              </a:rPr>
              <a:t>C</a:t>
            </a:r>
            <a:r>
              <a:rPr lang="en-US" dirty="0">
                <a:solidFill>
                  <a:srgbClr val="FF66FF"/>
                </a:solidFill>
              </a:rPr>
              <a:t>TTCC</a:t>
            </a:r>
            <a:r>
              <a:rPr lang="en-US" dirty="0">
                <a:solidFill>
                  <a:schemeClr val="bg1">
                    <a:lumMod val="75000"/>
                  </a:schemeClr>
                </a:solidFill>
              </a:rPr>
              <a:t>AAGG</a:t>
            </a:r>
            <a:r>
              <a:rPr lang="en-US" dirty="0">
                <a:solidFill>
                  <a:srgbClr val="C00000"/>
                </a:solidFill>
              </a:rPr>
              <a:t>C</a:t>
            </a:r>
            <a:r>
              <a:rPr lang="en-US" dirty="0">
                <a:solidFill>
                  <a:schemeClr val="bg1">
                    <a:lumMod val="75000"/>
                  </a:schemeClr>
                </a:solidFill>
              </a:rPr>
              <a:t>GG</a:t>
            </a:r>
          </a:p>
        </p:txBody>
      </p:sp>
      <p:cxnSp>
        <p:nvCxnSpPr>
          <p:cNvPr id="39" name="Straight Arrow Connector 38">
            <a:extLst>
              <a:ext uri="{FF2B5EF4-FFF2-40B4-BE49-F238E27FC236}">
                <a16:creationId xmlns:a16="http://schemas.microsoft.com/office/drawing/2014/main" id="{81F62747-2402-F48D-80B1-C5A163E4391B}"/>
              </a:ext>
            </a:extLst>
          </p:cNvPr>
          <p:cNvCxnSpPr/>
          <p:nvPr/>
        </p:nvCxnSpPr>
        <p:spPr>
          <a:xfrm flipV="1">
            <a:off x="1990195" y="1403192"/>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6F0F6B-C472-7ADF-BAEE-BB6D77F90C95}"/>
              </a:ext>
            </a:extLst>
          </p:cNvPr>
          <p:cNvCxnSpPr/>
          <p:nvPr/>
        </p:nvCxnSpPr>
        <p:spPr>
          <a:xfrm flipV="1">
            <a:off x="3143581" y="1403192"/>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C2A8AB-FFF3-BD36-1CC3-7407553EB794}"/>
              </a:ext>
            </a:extLst>
          </p:cNvPr>
          <p:cNvCxnSpPr/>
          <p:nvPr/>
        </p:nvCxnSpPr>
        <p:spPr>
          <a:xfrm flipV="1">
            <a:off x="8295708" y="1415853"/>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3C9791-EA64-3BC3-0B3E-255047541DFF}"/>
              </a:ext>
            </a:extLst>
          </p:cNvPr>
          <p:cNvSpPr txBox="1"/>
          <p:nvPr/>
        </p:nvSpPr>
        <p:spPr>
          <a:xfrm>
            <a:off x="5008817" y="1910639"/>
            <a:ext cx="3823483" cy="307777"/>
          </a:xfrm>
          <a:prstGeom prst="rect">
            <a:avLst/>
          </a:prstGeom>
          <a:noFill/>
        </p:spPr>
        <p:txBody>
          <a:bodyPr wrap="none" rtlCol="0">
            <a:spAutoFit/>
          </a:bodyPr>
          <a:lstStyle/>
          <a:p>
            <a:r>
              <a:rPr lang="en-US" dirty="0"/>
              <a:t>Identify matches between read and reference.</a:t>
            </a:r>
          </a:p>
        </p:txBody>
      </p:sp>
      <p:sp>
        <p:nvSpPr>
          <p:cNvPr id="43" name="TextBox 42">
            <a:extLst>
              <a:ext uri="{FF2B5EF4-FFF2-40B4-BE49-F238E27FC236}">
                <a16:creationId xmlns:a16="http://schemas.microsoft.com/office/drawing/2014/main" id="{C97D6512-852B-1DD5-7790-04C5D9E6C682}"/>
              </a:ext>
            </a:extLst>
          </p:cNvPr>
          <p:cNvSpPr txBox="1"/>
          <p:nvPr/>
        </p:nvSpPr>
        <p:spPr>
          <a:xfrm>
            <a:off x="5008817" y="2767431"/>
            <a:ext cx="3979396" cy="523220"/>
          </a:xfrm>
          <a:prstGeom prst="rect">
            <a:avLst/>
          </a:prstGeom>
          <a:noFill/>
        </p:spPr>
        <p:txBody>
          <a:bodyPr wrap="square" rtlCol="0">
            <a:spAutoFit/>
          </a:bodyPr>
          <a:lstStyle/>
          <a:p>
            <a:r>
              <a:rPr lang="en-US" dirty="0"/>
              <a:t>Identify runs of matches to help pinpoint the best-matching portion of the reference.</a:t>
            </a:r>
          </a:p>
        </p:txBody>
      </p:sp>
      <p:sp>
        <p:nvSpPr>
          <p:cNvPr id="44" name="TextBox 43">
            <a:extLst>
              <a:ext uri="{FF2B5EF4-FFF2-40B4-BE49-F238E27FC236}">
                <a16:creationId xmlns:a16="http://schemas.microsoft.com/office/drawing/2014/main" id="{C96DB476-6534-C181-EBB7-1D4251FD5EAB}"/>
              </a:ext>
            </a:extLst>
          </p:cNvPr>
          <p:cNvSpPr txBox="1"/>
          <p:nvPr/>
        </p:nvSpPr>
        <p:spPr>
          <a:xfrm>
            <a:off x="5008817" y="3764953"/>
            <a:ext cx="3979396" cy="523220"/>
          </a:xfrm>
          <a:prstGeom prst="rect">
            <a:avLst/>
          </a:prstGeom>
          <a:noFill/>
        </p:spPr>
        <p:txBody>
          <a:bodyPr wrap="square" rtlCol="0">
            <a:spAutoFit/>
          </a:bodyPr>
          <a:lstStyle/>
          <a:p>
            <a:r>
              <a:rPr lang="en-US" dirty="0"/>
              <a:t>Generate the exact alignment (think of the CIGAR string in a BAM)</a:t>
            </a:r>
          </a:p>
        </p:txBody>
      </p:sp>
      <p:sp>
        <p:nvSpPr>
          <p:cNvPr id="45" name="Oval 44">
            <a:extLst>
              <a:ext uri="{FF2B5EF4-FFF2-40B4-BE49-F238E27FC236}">
                <a16:creationId xmlns:a16="http://schemas.microsoft.com/office/drawing/2014/main" id="{196630FE-E26B-3296-9856-8AD6EFD86BFC}"/>
              </a:ext>
            </a:extLst>
          </p:cNvPr>
          <p:cNvSpPr/>
          <p:nvPr/>
        </p:nvSpPr>
        <p:spPr>
          <a:xfrm>
            <a:off x="1549467" y="3275208"/>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84CD57E-672A-1ECB-75E9-DFE37CF03F10}"/>
              </a:ext>
            </a:extLst>
          </p:cNvPr>
          <p:cNvSpPr/>
          <p:nvPr/>
        </p:nvSpPr>
        <p:spPr>
          <a:xfrm>
            <a:off x="2237797" y="3275208"/>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D4155AC-4F48-746B-9F3D-1308ACC91A3B}"/>
              </a:ext>
            </a:extLst>
          </p:cNvPr>
          <p:cNvSpPr/>
          <p:nvPr/>
        </p:nvSpPr>
        <p:spPr>
          <a:xfrm>
            <a:off x="397682" y="3275209"/>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1987054-2053-0FBA-995B-C475422ECF6F}"/>
              </a:ext>
            </a:extLst>
          </p:cNvPr>
          <p:cNvSpPr/>
          <p:nvPr/>
        </p:nvSpPr>
        <p:spPr>
          <a:xfrm>
            <a:off x="3120721" y="1518235"/>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74E12B3-8F3A-D942-D660-2733B050EC19}"/>
              </a:ext>
            </a:extLst>
          </p:cNvPr>
          <p:cNvSpPr/>
          <p:nvPr/>
        </p:nvSpPr>
        <p:spPr>
          <a:xfrm>
            <a:off x="3809051" y="1518235"/>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96B9E4E-762D-70D8-AE15-81CEE8829011}"/>
              </a:ext>
            </a:extLst>
          </p:cNvPr>
          <p:cNvSpPr/>
          <p:nvPr/>
        </p:nvSpPr>
        <p:spPr>
          <a:xfrm>
            <a:off x="1968936" y="1518236"/>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 Alignment - Reference Bias</a:t>
            </a:r>
            <a:endParaRPr/>
          </a:p>
        </p:txBody>
      </p:sp>
      <p:sp>
        <p:nvSpPr>
          <p:cNvPr id="133" name="Google Shape;13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sz="1600" dirty="0"/>
              <a:t>When we align reads, we penalize mismatches (SNPs and indels) relatively to the reference (that is, reads that perfectly match the reference score higher than those with variants).</a:t>
            </a:r>
            <a:endParaRPr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r>
              <a:rPr lang="en" sz="1600" dirty="0"/>
              <a:t>But humans all vary from the reference.</a:t>
            </a:r>
            <a:endParaRPr sz="1600" dirty="0"/>
          </a:p>
          <a:p>
            <a:pPr marL="0" lvl="0" indent="0" algn="ctr" rtl="0">
              <a:spcBef>
                <a:spcPts val="1200"/>
              </a:spcBef>
              <a:spcAft>
                <a:spcPts val="0"/>
              </a:spcAft>
              <a:buNone/>
            </a:pPr>
            <a:r>
              <a:rPr lang="en" sz="1600" dirty="0"/>
              <a:t>This leads to reference bias:</a:t>
            </a:r>
          </a:p>
          <a:p>
            <a:pPr marL="0" lvl="0" indent="0" algn="ctr" rtl="0">
              <a:spcBef>
                <a:spcPts val="1200"/>
              </a:spcBef>
              <a:spcAft>
                <a:spcPts val="0"/>
              </a:spcAft>
              <a:buNone/>
            </a:pPr>
            <a:r>
              <a:rPr lang="en" sz="1600" dirty="0"/>
              <a:t> </a:t>
            </a:r>
            <a:r>
              <a:rPr lang="en" sz="1600" b="1" u="sng" dirty="0"/>
              <a:t>Samples that are more like the human genome will have more accurate alignments and variant calls</a:t>
            </a:r>
            <a:r>
              <a:rPr lang="en" sz="1600" dirty="0"/>
              <a:t>.</a:t>
            </a:r>
            <a:endParaRPr sz="1600" dirty="0"/>
          </a:p>
          <a:p>
            <a:pPr marL="0" lvl="0" indent="0" algn="ctr" rtl="0">
              <a:spcBef>
                <a:spcPts val="1200"/>
              </a:spcBef>
              <a:spcAft>
                <a:spcPts val="1200"/>
              </a:spcAft>
              <a:buNone/>
            </a:pPr>
            <a:r>
              <a:rPr lang="en" sz="1600" dirty="0"/>
              <a:t>In addition - most databases are overwhelmingly filled with samples of European ancestry, so </a:t>
            </a:r>
            <a:r>
              <a:rPr lang="en" sz="1600" b="1" dirty="0"/>
              <a:t>we continue to reinforce such bias downstream</a:t>
            </a:r>
            <a:r>
              <a:rPr lang="en" sz="1600" dirty="0"/>
              <a:t>.</a:t>
            </a:r>
            <a:endParaRPr sz="1600" dirty="0"/>
          </a:p>
        </p:txBody>
      </p:sp>
      <p:pic>
        <p:nvPicPr>
          <p:cNvPr id="2050" name="Picture 2" descr="a) Smith-Waterman equations. (b) Smith-Waterman scoring parameters.... |  Download Scientific Diagram">
            <a:extLst>
              <a:ext uri="{FF2B5EF4-FFF2-40B4-BE49-F238E27FC236}">
                <a16:creationId xmlns:a16="http://schemas.microsoft.com/office/drawing/2014/main" id="{52EB0560-616A-819E-0690-F3FED90F2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284" y="1741898"/>
            <a:ext cx="3919432" cy="1337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2138A6-BE88-6389-E93A-BFA931E2AF8A}"/>
              </a:ext>
            </a:extLst>
          </p:cNvPr>
          <p:cNvSpPr txBox="1"/>
          <p:nvPr/>
        </p:nvSpPr>
        <p:spPr>
          <a:xfrm>
            <a:off x="5908569" y="2860675"/>
            <a:ext cx="1680268" cy="246221"/>
          </a:xfrm>
          <a:prstGeom prst="rect">
            <a:avLst/>
          </a:prstGeom>
          <a:noFill/>
        </p:spPr>
        <p:txBody>
          <a:bodyPr wrap="none" rtlCol="0">
            <a:spAutoFit/>
          </a:bodyPr>
          <a:lstStyle/>
          <a:p>
            <a:r>
              <a:rPr lang="en-US" sz="1000" dirty="0"/>
              <a:t>From </a:t>
            </a:r>
            <a:r>
              <a:rPr lang="en-US" sz="1000" dirty="0" err="1"/>
              <a:t>Turakhia</a:t>
            </a:r>
            <a:r>
              <a:rPr lang="en-US" sz="1000" dirty="0"/>
              <a:t> et al., 2017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25FF-4A02-0630-1294-7F45B01320BF}"/>
              </a:ext>
            </a:extLst>
          </p:cNvPr>
          <p:cNvSpPr>
            <a:spLocks noGrp="1"/>
          </p:cNvSpPr>
          <p:nvPr>
            <p:ph type="title"/>
          </p:nvPr>
        </p:nvSpPr>
        <p:spPr/>
        <p:txBody>
          <a:bodyPr/>
          <a:lstStyle/>
          <a:p>
            <a:r>
              <a:rPr lang="en-US" dirty="0"/>
              <a:t>Reference Bias</a:t>
            </a:r>
          </a:p>
        </p:txBody>
      </p:sp>
      <p:sp>
        <p:nvSpPr>
          <p:cNvPr id="3" name="Text Placeholder 2">
            <a:extLst>
              <a:ext uri="{FF2B5EF4-FFF2-40B4-BE49-F238E27FC236}">
                <a16:creationId xmlns:a16="http://schemas.microsoft.com/office/drawing/2014/main" id="{516F9169-AC9A-F8B5-D175-0F53859C7F57}"/>
              </a:ext>
            </a:extLst>
          </p:cNvPr>
          <p:cNvSpPr>
            <a:spLocks noGrp="1"/>
          </p:cNvSpPr>
          <p:nvPr>
            <p:ph type="body" idx="1"/>
          </p:nvPr>
        </p:nvSpPr>
        <p:spPr/>
        <p:txBody>
          <a:bodyPr/>
          <a:lstStyle/>
          <a:p>
            <a:endParaRPr lang="en-US" dirty="0"/>
          </a:p>
        </p:txBody>
      </p:sp>
      <p:pic>
        <p:nvPicPr>
          <p:cNvPr id="1026" name="Picture 2" descr="Advances in pan-genomics for addressing reference bias - Speaker Deck">
            <a:extLst>
              <a:ext uri="{FF2B5EF4-FFF2-40B4-BE49-F238E27FC236}">
                <a16:creationId xmlns:a16="http://schemas.microsoft.com/office/drawing/2014/main" id="{79496A9F-7BBA-7943-7115-FCD0CE46F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39" y="1152475"/>
            <a:ext cx="4939453" cy="37045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5056C7-DD5C-ABF9-6E29-94660DE51707}"/>
              </a:ext>
            </a:extLst>
          </p:cNvPr>
          <p:cNvSpPr txBox="1"/>
          <p:nvPr/>
        </p:nvSpPr>
        <p:spPr>
          <a:xfrm>
            <a:off x="4211239" y="4494680"/>
            <a:ext cx="4932761" cy="200055"/>
          </a:xfrm>
          <a:prstGeom prst="rect">
            <a:avLst/>
          </a:prstGeom>
          <a:noFill/>
        </p:spPr>
        <p:txBody>
          <a:bodyPr wrap="none" rtlCol="0">
            <a:spAutoFit/>
          </a:bodyPr>
          <a:lstStyle/>
          <a:p>
            <a:r>
              <a:rPr lang="en-US" sz="700" dirty="0"/>
              <a:t>From Ben Langmead: https://speakerdeck.com/benlangmead/advances-in-pan-genomics-for-addressing-reference-bias</a:t>
            </a:r>
          </a:p>
        </p:txBody>
      </p:sp>
    </p:spTree>
    <p:extLst>
      <p:ext uri="{BB962C8B-B14F-4D97-AF65-F5344CB8AC3E}">
        <p14:creationId xmlns:p14="http://schemas.microsoft.com/office/powerpoint/2010/main" val="192008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Goals and learning outcomes</a:t>
            </a:r>
            <a:endParaRPr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Develop a basic understanding of:</a:t>
            </a:r>
          </a:p>
          <a:p>
            <a:pPr lvl="1" indent="-342900">
              <a:buSzPts val="1800"/>
              <a:buChar char="●"/>
            </a:pPr>
            <a:r>
              <a:rPr lang="en" dirty="0"/>
              <a:t>how variant callers produce calls and </a:t>
            </a:r>
          </a:p>
          <a:p>
            <a:pPr lvl="1" indent="-342900">
              <a:buSzPts val="1800"/>
              <a:buChar char="●"/>
            </a:pPr>
            <a:r>
              <a:rPr lang="en" dirty="0"/>
              <a:t>how to perform variant calling</a:t>
            </a:r>
            <a:br>
              <a:rPr lang="en" dirty="0"/>
            </a:br>
            <a:endParaRPr dirty="0"/>
          </a:p>
          <a:p>
            <a:pPr marL="457200" lvl="0" indent="-342900" algn="l" rtl="0">
              <a:spcBef>
                <a:spcPts val="0"/>
              </a:spcBef>
              <a:spcAft>
                <a:spcPts val="0"/>
              </a:spcAft>
              <a:buSzPts val="1800"/>
              <a:buChar char="●"/>
            </a:pPr>
            <a:r>
              <a:rPr lang="en" dirty="0"/>
              <a:t>Deeply understand the workflow for variant calling</a:t>
            </a:r>
            <a:br>
              <a:rPr lang="en" dirty="0"/>
            </a:br>
            <a:endParaRPr dirty="0"/>
          </a:p>
          <a:p>
            <a:pPr marL="457200" lvl="0" indent="-342900" algn="l" rtl="0">
              <a:spcBef>
                <a:spcPts val="0"/>
              </a:spcBef>
              <a:spcAft>
                <a:spcPts val="0"/>
              </a:spcAft>
              <a:buSzPts val="1800"/>
              <a:buChar char="●"/>
            </a:pPr>
            <a:r>
              <a:rPr lang="en" dirty="0"/>
              <a:t>Start developing an intuition for working with variant calls</a:t>
            </a:r>
            <a:endParaRPr dirty="0"/>
          </a:p>
          <a:p>
            <a:pPr marL="914400" lvl="1" indent="-317500" algn="l" rtl="0">
              <a:spcBef>
                <a:spcPts val="0"/>
              </a:spcBef>
              <a:spcAft>
                <a:spcPts val="0"/>
              </a:spcAft>
              <a:buSzPts val="1400"/>
              <a:buChar char="○"/>
            </a:pPr>
            <a:r>
              <a:rPr lang="en" dirty="0"/>
              <a:t>Every study will be different, so hard rules aren’t useful</a:t>
            </a:r>
            <a:endParaRPr dirty="0"/>
          </a:p>
          <a:p>
            <a:pPr marL="914400" lvl="1" indent="-317500" algn="l" rtl="0">
              <a:spcBef>
                <a:spcPts val="0"/>
              </a:spcBef>
              <a:spcAft>
                <a:spcPts val="0"/>
              </a:spcAft>
              <a:buSzPts val="1400"/>
              <a:buChar char="○"/>
            </a:pPr>
            <a:r>
              <a:rPr lang="en" dirty="0"/>
              <a:t>Every study will require critical thought - I want you to leave with a sense for how to ask the right questions, rather than give you the right answers (there are no right answers!).</a:t>
            </a:r>
            <a:br>
              <a:rPr lang="en" dirty="0"/>
            </a:br>
            <a:endParaRPr dirty="0"/>
          </a:p>
          <a:p>
            <a:pPr marL="457200" lvl="0" indent="-342900" algn="l" rtl="0">
              <a:spcBef>
                <a:spcPts val="0"/>
              </a:spcBef>
              <a:spcAft>
                <a:spcPts val="0"/>
              </a:spcAft>
              <a:buSzPts val="1800"/>
              <a:buChar char="●"/>
            </a:pPr>
            <a:r>
              <a:rPr lang="en" dirty="0"/>
              <a:t>Learn common metrics used for quality control of tumors and their importance</a:t>
            </a:r>
            <a:endParaRPr dirty="0"/>
          </a:p>
          <a:p>
            <a:pPr marL="914400" lvl="1" indent="-317500" algn="l" rtl="0">
              <a:spcBef>
                <a:spcPts val="0"/>
              </a:spcBef>
              <a:spcAft>
                <a:spcPts val="0"/>
              </a:spcAft>
              <a:buSzPts val="1400"/>
              <a:buChar char="○"/>
            </a:pPr>
            <a:r>
              <a:rPr lang="en" dirty="0"/>
              <a:t>Cancer Cell Fraction, Variant Allele Frequency, Tumor Purity, Copy Number, Contamination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B839-22A4-2C0D-8242-F2FC7EFA37D1}"/>
              </a:ext>
            </a:extLst>
          </p:cNvPr>
          <p:cNvSpPr>
            <a:spLocks noGrp="1"/>
          </p:cNvSpPr>
          <p:nvPr>
            <p:ph type="title"/>
          </p:nvPr>
        </p:nvSpPr>
        <p:spPr/>
        <p:txBody>
          <a:bodyPr/>
          <a:lstStyle/>
          <a:p>
            <a:r>
              <a:rPr lang="en-US" dirty="0"/>
              <a:t>Reference Bias</a:t>
            </a:r>
          </a:p>
        </p:txBody>
      </p:sp>
      <p:sp>
        <p:nvSpPr>
          <p:cNvPr id="3" name="Text Placeholder 2">
            <a:extLst>
              <a:ext uri="{FF2B5EF4-FFF2-40B4-BE49-F238E27FC236}">
                <a16:creationId xmlns:a16="http://schemas.microsoft.com/office/drawing/2014/main" id="{8AC929DD-86F2-3786-810A-7A870FD08EA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6ED803C-3C27-BCC7-BE6E-7476EFEAC571}"/>
              </a:ext>
            </a:extLst>
          </p:cNvPr>
          <p:cNvPicPr>
            <a:picLocks noChangeAspect="1"/>
          </p:cNvPicPr>
          <p:nvPr/>
        </p:nvPicPr>
        <p:blipFill>
          <a:blip r:embed="rId2"/>
          <a:stretch>
            <a:fillRect/>
          </a:stretch>
        </p:blipFill>
        <p:spPr>
          <a:xfrm>
            <a:off x="0" y="1675322"/>
            <a:ext cx="9144000" cy="2601000"/>
          </a:xfrm>
          <a:prstGeom prst="rect">
            <a:avLst/>
          </a:prstGeom>
        </p:spPr>
      </p:pic>
    </p:spTree>
    <p:extLst>
      <p:ext uri="{BB962C8B-B14F-4D97-AF65-F5344CB8AC3E}">
        <p14:creationId xmlns:p14="http://schemas.microsoft.com/office/powerpoint/2010/main" val="263006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 Alignment - Reference Bias</a:t>
            </a:r>
            <a:endParaRPr/>
          </a:p>
        </p:txBody>
      </p:sp>
      <p:sp>
        <p:nvSpPr>
          <p:cNvPr id="139" name="Google Shape;139;p23"/>
          <p:cNvSpPr txBox="1">
            <a:spLocks noGrp="1"/>
          </p:cNvSpPr>
          <p:nvPr>
            <p:ph type="body" idx="1"/>
          </p:nvPr>
        </p:nvSpPr>
        <p:spPr>
          <a:xfrm>
            <a:off x="311700" y="1152475"/>
            <a:ext cx="48135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What are some things being explored to reduce reference bias?</a:t>
            </a:r>
            <a:endParaRPr/>
          </a:p>
          <a:p>
            <a:pPr marL="457200" lvl="0" indent="-308610" algn="l" rtl="0">
              <a:spcBef>
                <a:spcPts val="1200"/>
              </a:spcBef>
              <a:spcAft>
                <a:spcPts val="0"/>
              </a:spcAft>
              <a:buSzPct val="100000"/>
              <a:buChar char="●"/>
            </a:pPr>
            <a:r>
              <a:rPr lang="en"/>
              <a:t>Databases that include samples of diverse ancestry</a:t>
            </a:r>
            <a:endParaRPr/>
          </a:p>
          <a:p>
            <a:pPr marL="914400" lvl="1" indent="-290830" algn="l" rtl="0">
              <a:spcBef>
                <a:spcPts val="0"/>
              </a:spcBef>
              <a:spcAft>
                <a:spcPts val="0"/>
              </a:spcAft>
              <a:buSzPct val="100000"/>
              <a:buChar char="○"/>
            </a:pPr>
            <a:r>
              <a:rPr lang="en"/>
              <a:t>NIH All of Us, Simons Genome Diversity Project, many national-level sequencing initiatives.</a:t>
            </a:r>
            <a:br>
              <a:rPr lang="en"/>
            </a:br>
            <a:endParaRPr/>
          </a:p>
          <a:p>
            <a:pPr marL="457200" lvl="0" indent="-308610" algn="l" rtl="0">
              <a:spcBef>
                <a:spcPts val="0"/>
              </a:spcBef>
              <a:spcAft>
                <a:spcPts val="0"/>
              </a:spcAft>
              <a:buSzPct val="100000"/>
              <a:buChar char="●"/>
            </a:pPr>
            <a:r>
              <a:rPr lang="en"/>
              <a:t>Population matched references</a:t>
            </a:r>
            <a:endParaRPr/>
          </a:p>
          <a:p>
            <a:pPr marL="914400" lvl="1" indent="-290830" algn="l" rtl="0">
              <a:spcBef>
                <a:spcPts val="0"/>
              </a:spcBef>
              <a:spcAft>
                <a:spcPts val="0"/>
              </a:spcAft>
              <a:buSzPct val="100000"/>
              <a:buChar char="○"/>
            </a:pPr>
            <a:r>
              <a:rPr lang="en"/>
              <a:t>Useful for improved germline and somatic calls</a:t>
            </a:r>
            <a:endParaRPr/>
          </a:p>
          <a:p>
            <a:pPr marL="914400" lvl="1" indent="-290830" algn="l" rtl="0">
              <a:spcBef>
                <a:spcPts val="0"/>
              </a:spcBef>
              <a:spcAft>
                <a:spcPts val="0"/>
              </a:spcAft>
              <a:buSzPct val="100000"/>
              <a:buChar char="○"/>
            </a:pPr>
            <a:r>
              <a:rPr lang="en" b="1"/>
              <a:t>HOWEVER</a:t>
            </a:r>
            <a:r>
              <a:rPr lang="en"/>
              <a:t>, using one makes it difficult to use existing databases (so not a great answer)</a:t>
            </a:r>
            <a:br>
              <a:rPr lang="en"/>
            </a:br>
            <a:endParaRPr/>
          </a:p>
          <a:p>
            <a:pPr marL="457200" lvl="0" indent="-308610" algn="l" rtl="0">
              <a:spcBef>
                <a:spcPts val="0"/>
              </a:spcBef>
              <a:spcAft>
                <a:spcPts val="0"/>
              </a:spcAft>
              <a:buSzPct val="100000"/>
              <a:buChar char="●"/>
            </a:pPr>
            <a:r>
              <a:rPr lang="en"/>
              <a:t>Pangenomes</a:t>
            </a:r>
            <a:endParaRPr/>
          </a:p>
          <a:p>
            <a:pPr marL="914400" lvl="1" indent="-290830" algn="l" rtl="0">
              <a:spcBef>
                <a:spcPts val="0"/>
              </a:spcBef>
              <a:spcAft>
                <a:spcPts val="0"/>
              </a:spcAft>
              <a:buSzPct val="100000"/>
              <a:buChar char="○"/>
            </a:pPr>
            <a:r>
              <a:rPr lang="en"/>
              <a:t>Pangenomes collect multiple genomes within a single data structure - imagine a reference that contains sequences/variation from many humans.</a:t>
            </a:r>
            <a:endParaRPr/>
          </a:p>
          <a:p>
            <a:pPr marL="914400" lvl="1" indent="-290830" algn="l" rtl="0">
              <a:spcBef>
                <a:spcPts val="0"/>
              </a:spcBef>
              <a:spcAft>
                <a:spcPts val="0"/>
              </a:spcAft>
              <a:buSzPct val="100000"/>
              <a:buChar char="○"/>
            </a:pPr>
            <a:r>
              <a:rPr lang="en"/>
              <a:t>Over time, the field is migrating to these to address issues of inclusion in genomic studies.</a:t>
            </a:r>
            <a:endParaRPr/>
          </a:p>
          <a:p>
            <a:pPr marL="914400" lvl="1" indent="-290830" algn="l" rtl="0">
              <a:spcBef>
                <a:spcPts val="0"/>
              </a:spcBef>
              <a:spcAft>
                <a:spcPts val="0"/>
              </a:spcAft>
              <a:buSzPct val="100000"/>
              <a:buChar char="○"/>
            </a:pPr>
            <a:r>
              <a:rPr lang="en"/>
              <a:t>Tools for using pangenomes exist and are growing in usage but not yet widespread.</a:t>
            </a:r>
            <a:endParaRPr/>
          </a:p>
        </p:txBody>
      </p:sp>
      <p:pic>
        <p:nvPicPr>
          <p:cNvPr id="140" name="Google Shape;140;p23"/>
          <p:cNvPicPr preferRelativeResize="0"/>
          <p:nvPr/>
        </p:nvPicPr>
        <p:blipFill>
          <a:blip r:embed="rId3">
            <a:alphaModFix/>
          </a:blip>
          <a:stretch>
            <a:fillRect/>
          </a:stretch>
        </p:blipFill>
        <p:spPr>
          <a:xfrm>
            <a:off x="5288175" y="2148889"/>
            <a:ext cx="3732575" cy="679586"/>
          </a:xfrm>
          <a:prstGeom prst="rect">
            <a:avLst/>
          </a:prstGeom>
          <a:noFill/>
          <a:ln>
            <a:noFill/>
          </a:ln>
        </p:spPr>
      </p:pic>
      <p:pic>
        <p:nvPicPr>
          <p:cNvPr id="141" name="Google Shape;141;p23"/>
          <p:cNvPicPr preferRelativeResize="0"/>
          <p:nvPr/>
        </p:nvPicPr>
        <p:blipFill>
          <a:blip r:embed="rId4">
            <a:alphaModFix/>
          </a:blip>
          <a:stretch>
            <a:fillRect/>
          </a:stretch>
        </p:blipFill>
        <p:spPr>
          <a:xfrm>
            <a:off x="5288174" y="2867529"/>
            <a:ext cx="3840425" cy="460646"/>
          </a:xfrm>
          <a:prstGeom prst="rect">
            <a:avLst/>
          </a:prstGeom>
          <a:noFill/>
          <a:ln>
            <a:noFill/>
          </a:ln>
        </p:spPr>
      </p:pic>
      <p:pic>
        <p:nvPicPr>
          <p:cNvPr id="142" name="Google Shape;142;p23"/>
          <p:cNvPicPr preferRelativeResize="0"/>
          <p:nvPr/>
        </p:nvPicPr>
        <p:blipFill>
          <a:blip r:embed="rId5">
            <a:alphaModFix/>
          </a:blip>
          <a:stretch>
            <a:fillRect/>
          </a:stretch>
        </p:blipFill>
        <p:spPr>
          <a:xfrm>
            <a:off x="5288164" y="1537150"/>
            <a:ext cx="3732587" cy="572700"/>
          </a:xfrm>
          <a:prstGeom prst="rect">
            <a:avLst/>
          </a:prstGeom>
          <a:noFill/>
          <a:ln>
            <a:noFill/>
          </a:ln>
        </p:spPr>
      </p:pic>
      <p:sp>
        <p:nvSpPr>
          <p:cNvPr id="143" name="Google Shape;143;p23"/>
          <p:cNvSpPr txBox="1"/>
          <p:nvPr/>
        </p:nvSpPr>
        <p:spPr>
          <a:xfrm>
            <a:off x="1946545" y="4784318"/>
            <a:ext cx="52716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For more information, see: https://humanpangenome.org/</a:t>
            </a:r>
            <a:endParaRPr sz="1100" dirty="0"/>
          </a:p>
        </p:txBody>
      </p:sp>
      <p:sp>
        <p:nvSpPr>
          <p:cNvPr id="2" name="TextBox 1">
            <a:extLst>
              <a:ext uri="{FF2B5EF4-FFF2-40B4-BE49-F238E27FC236}">
                <a16:creationId xmlns:a16="http://schemas.microsoft.com/office/drawing/2014/main" id="{66099650-791B-55AA-4B1F-1958BE9AABD5}"/>
              </a:ext>
            </a:extLst>
          </p:cNvPr>
          <p:cNvSpPr txBox="1"/>
          <p:nvPr/>
        </p:nvSpPr>
        <p:spPr>
          <a:xfrm>
            <a:off x="5199551" y="4353431"/>
            <a:ext cx="3732575" cy="430887"/>
          </a:xfrm>
          <a:prstGeom prst="rect">
            <a:avLst/>
          </a:prstGeom>
          <a:noFill/>
        </p:spPr>
        <p:txBody>
          <a:bodyPr wrap="square" rtlCol="0">
            <a:spAutoFit/>
          </a:bodyPr>
          <a:lstStyle/>
          <a:p>
            <a:r>
              <a:rPr lang="en-US" sz="1100" b="1" dirty="0"/>
              <a:t>But </a:t>
            </a:r>
            <a:r>
              <a:rPr lang="en-US" sz="1100" dirty="0"/>
              <a:t>– our annotations are often not updated and still biased to hg19/38</a:t>
            </a:r>
          </a:p>
        </p:txBody>
      </p:sp>
      <p:pic>
        <p:nvPicPr>
          <p:cNvPr id="4" name="Picture 3">
            <a:extLst>
              <a:ext uri="{FF2B5EF4-FFF2-40B4-BE49-F238E27FC236}">
                <a16:creationId xmlns:a16="http://schemas.microsoft.com/office/drawing/2014/main" id="{194D70AD-DCAA-827C-8251-27856C7FBE57}"/>
              </a:ext>
            </a:extLst>
          </p:cNvPr>
          <p:cNvPicPr>
            <a:picLocks noChangeAspect="1"/>
          </p:cNvPicPr>
          <p:nvPr/>
        </p:nvPicPr>
        <p:blipFill>
          <a:blip r:embed="rId6"/>
          <a:stretch>
            <a:fillRect/>
          </a:stretch>
        </p:blipFill>
        <p:spPr>
          <a:xfrm>
            <a:off x="5288164" y="3303844"/>
            <a:ext cx="3131647" cy="93321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3466-7FE0-67BC-FA0C-16DF73C9C215}"/>
              </a:ext>
            </a:extLst>
          </p:cNvPr>
          <p:cNvSpPr>
            <a:spLocks noGrp="1"/>
          </p:cNvSpPr>
          <p:nvPr>
            <p:ph type="title"/>
          </p:nvPr>
        </p:nvSpPr>
        <p:spPr/>
        <p:txBody>
          <a:bodyPr/>
          <a:lstStyle/>
          <a:p>
            <a:r>
              <a:rPr lang="en-US" dirty="0"/>
              <a:t>Variant Calling</a:t>
            </a:r>
          </a:p>
        </p:txBody>
      </p:sp>
      <p:sp>
        <p:nvSpPr>
          <p:cNvPr id="3" name="Text Placeholder 2">
            <a:extLst>
              <a:ext uri="{FF2B5EF4-FFF2-40B4-BE49-F238E27FC236}">
                <a16:creationId xmlns:a16="http://schemas.microsoft.com/office/drawing/2014/main" id="{01D13C86-C950-E924-7EE2-9E301CA0E22E}"/>
              </a:ext>
            </a:extLst>
          </p:cNvPr>
          <p:cNvSpPr>
            <a:spLocks noGrp="1"/>
          </p:cNvSpPr>
          <p:nvPr>
            <p:ph type="body" idx="1"/>
          </p:nvPr>
        </p:nvSpPr>
        <p:spPr/>
        <p:txBody>
          <a:bodyPr/>
          <a:lstStyle/>
          <a:p>
            <a:pPr marL="114300" indent="0" algn="ctr">
              <a:buNone/>
            </a:pPr>
            <a:r>
              <a:rPr lang="en-US" dirty="0"/>
              <a:t>Definition: probabilistically assign alleles and genotypes to variant sites in the genome relative to a reference.</a:t>
            </a:r>
          </a:p>
        </p:txBody>
      </p:sp>
    </p:spTree>
    <p:extLst>
      <p:ext uri="{BB962C8B-B14F-4D97-AF65-F5344CB8AC3E}">
        <p14:creationId xmlns:p14="http://schemas.microsoft.com/office/powerpoint/2010/main" val="598392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D9B2-F740-7967-A13F-8F65EC145792}"/>
              </a:ext>
            </a:extLst>
          </p:cNvPr>
          <p:cNvSpPr>
            <a:spLocks noGrp="1"/>
          </p:cNvSpPr>
          <p:nvPr>
            <p:ph type="title"/>
          </p:nvPr>
        </p:nvSpPr>
        <p:spPr/>
        <p:txBody>
          <a:bodyPr/>
          <a:lstStyle/>
          <a:p>
            <a:r>
              <a:rPr lang="en-US" dirty="0"/>
              <a:t>Variant Calling</a:t>
            </a:r>
          </a:p>
        </p:txBody>
      </p:sp>
      <p:sp>
        <p:nvSpPr>
          <p:cNvPr id="4" name="TextBox 3">
            <a:extLst>
              <a:ext uri="{FF2B5EF4-FFF2-40B4-BE49-F238E27FC236}">
                <a16:creationId xmlns:a16="http://schemas.microsoft.com/office/drawing/2014/main" id="{B317B167-8654-8E70-80B4-C07C9B848C75}"/>
              </a:ext>
            </a:extLst>
          </p:cNvPr>
          <p:cNvSpPr txBox="1"/>
          <p:nvPr/>
        </p:nvSpPr>
        <p:spPr>
          <a:xfrm>
            <a:off x="0" y="1171613"/>
            <a:ext cx="9313768" cy="307777"/>
          </a:xfrm>
          <a:prstGeom prst="rect">
            <a:avLst/>
          </a:prstGeom>
          <a:noFill/>
        </p:spPr>
        <p:txBody>
          <a:bodyPr wrap="none" rtlCol="0">
            <a:spAutoFit/>
          </a:bodyPr>
          <a:lstStyle/>
          <a:p>
            <a:r>
              <a:rPr lang="en-US" dirty="0"/>
              <a:t>ACTTGCGTTGCCAT</a:t>
            </a:r>
            <a:r>
              <a:rPr lang="en-US" dirty="0">
                <a:solidFill>
                  <a:schemeClr val="accent1">
                    <a:lumMod val="75000"/>
                  </a:schemeClr>
                </a:solidFill>
              </a:rPr>
              <a:t>TTGG</a:t>
            </a:r>
            <a:r>
              <a:rPr lang="en-US" dirty="0"/>
              <a:t>GCACA</a:t>
            </a:r>
            <a:r>
              <a:rPr lang="en-US" dirty="0">
                <a:solidFill>
                  <a:schemeClr val="accent1">
                    <a:lumMod val="75000"/>
                  </a:schemeClr>
                </a:solidFill>
              </a:rPr>
              <a:t>TTGG</a:t>
            </a:r>
            <a:r>
              <a:rPr lang="en-US" dirty="0"/>
              <a:t>AA</a:t>
            </a:r>
            <a:r>
              <a:rPr lang="en-US" dirty="0">
                <a:solidFill>
                  <a:srgbClr val="FF66FF"/>
                </a:solidFill>
              </a:rPr>
              <a:t>TTCC</a:t>
            </a:r>
            <a:r>
              <a:rPr lang="en-US" dirty="0"/>
              <a:t>AAGGGGGAAATTT</a:t>
            </a:r>
            <a:r>
              <a:rPr lang="en-US" dirty="0">
                <a:solidFill>
                  <a:srgbClr val="C00000"/>
                </a:solidFill>
              </a:rPr>
              <a:t>GGGT</a:t>
            </a:r>
            <a:r>
              <a:rPr lang="en-US" dirty="0"/>
              <a:t>TAACCCAAATTG</a:t>
            </a:r>
            <a:r>
              <a:rPr lang="en-US" dirty="0">
                <a:solidFill>
                  <a:schemeClr val="tx1"/>
                </a:solidFill>
              </a:rPr>
              <a:t>GAA</a:t>
            </a:r>
            <a:r>
              <a:rPr lang="en-US" dirty="0">
                <a:solidFill>
                  <a:schemeClr val="accent1"/>
                </a:solidFill>
              </a:rPr>
              <a:t>TTGG</a:t>
            </a:r>
            <a:r>
              <a:rPr lang="en-US" dirty="0"/>
              <a:t>TTAAT</a:t>
            </a:r>
          </a:p>
        </p:txBody>
      </p:sp>
      <p:sp>
        <p:nvSpPr>
          <p:cNvPr id="5" name="TextBox 4">
            <a:extLst>
              <a:ext uri="{FF2B5EF4-FFF2-40B4-BE49-F238E27FC236}">
                <a16:creationId xmlns:a16="http://schemas.microsoft.com/office/drawing/2014/main" id="{82E244E2-7A1D-77ED-0542-FED6E155C37F}"/>
              </a:ext>
            </a:extLst>
          </p:cNvPr>
          <p:cNvSpPr txBox="1"/>
          <p:nvPr/>
        </p:nvSpPr>
        <p:spPr>
          <a:xfrm>
            <a:off x="1721797" y="1368483"/>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solidFill>
                  <a:srgbClr val="B2B2B2"/>
                </a:solidFill>
              </a:rPr>
              <a:t>C</a:t>
            </a:r>
            <a:r>
              <a:rPr lang="en-US" dirty="0">
                <a:solidFill>
                  <a:srgbClr val="C00000"/>
                </a:solidFill>
              </a:rPr>
              <a:t>C</a:t>
            </a:r>
            <a:r>
              <a:rPr lang="en-US" dirty="0">
                <a:solidFill>
                  <a:srgbClr val="B2B2B2"/>
                </a:solidFill>
              </a:rPr>
              <a:t>ACA</a:t>
            </a:r>
            <a:r>
              <a:rPr lang="en-US" dirty="0">
                <a:solidFill>
                  <a:schemeClr val="accent1">
                    <a:lumMod val="75000"/>
                  </a:schemeClr>
                </a:solidFill>
              </a:rPr>
              <a:t>TTGG</a:t>
            </a:r>
            <a:r>
              <a:rPr lang="en-US" dirty="0">
                <a:solidFill>
                  <a:schemeClr val="bg1">
                    <a:lumMod val="75000"/>
                  </a:schemeClr>
                </a:solidFill>
              </a:rPr>
              <a:t>A</a:t>
            </a:r>
            <a:r>
              <a:rPr lang="en-US" dirty="0">
                <a:solidFill>
                  <a:srgbClr val="C00000"/>
                </a:solidFill>
              </a:rPr>
              <a:t>C</a:t>
            </a:r>
            <a:r>
              <a:rPr lang="en-US" dirty="0">
                <a:solidFill>
                  <a:srgbClr val="FF66FF"/>
                </a:solidFill>
              </a:rPr>
              <a:t>TTCC</a:t>
            </a:r>
            <a:r>
              <a:rPr lang="en-US" dirty="0">
                <a:solidFill>
                  <a:schemeClr val="bg1">
                    <a:lumMod val="75000"/>
                  </a:schemeClr>
                </a:solidFill>
              </a:rPr>
              <a:t>AAGG</a:t>
            </a:r>
            <a:r>
              <a:rPr lang="en-US" dirty="0">
                <a:solidFill>
                  <a:srgbClr val="C00000"/>
                </a:solidFill>
              </a:rPr>
              <a:t>C</a:t>
            </a:r>
            <a:r>
              <a:rPr lang="en-US" dirty="0">
                <a:solidFill>
                  <a:schemeClr val="bg1">
                    <a:lumMod val="75000"/>
                  </a:schemeClr>
                </a:solidFill>
              </a:rPr>
              <a:t>GG</a:t>
            </a:r>
          </a:p>
        </p:txBody>
      </p:sp>
      <p:sp>
        <p:nvSpPr>
          <p:cNvPr id="6" name="Rectangle 5">
            <a:extLst>
              <a:ext uri="{FF2B5EF4-FFF2-40B4-BE49-F238E27FC236}">
                <a16:creationId xmlns:a16="http://schemas.microsoft.com/office/drawing/2014/main" id="{EDBD5FFA-6CE1-D790-5D83-B0D8CC70A11A}"/>
              </a:ext>
            </a:extLst>
          </p:cNvPr>
          <p:cNvSpPr/>
          <p:nvPr/>
        </p:nvSpPr>
        <p:spPr>
          <a:xfrm>
            <a:off x="1125415" y="1670959"/>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C0F062-8ADA-34DC-F897-0C182F833367}"/>
              </a:ext>
            </a:extLst>
          </p:cNvPr>
          <p:cNvSpPr/>
          <p:nvPr/>
        </p:nvSpPr>
        <p:spPr>
          <a:xfrm>
            <a:off x="5270122" y="1679110"/>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4AFFB4-9F90-DAAC-8A5A-52CBFF7AD7B7}"/>
              </a:ext>
            </a:extLst>
          </p:cNvPr>
          <p:cNvSpPr/>
          <p:nvPr/>
        </p:nvSpPr>
        <p:spPr>
          <a:xfrm>
            <a:off x="1558225" y="1939567"/>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22D275-43BA-6C41-17EA-17159626C247}"/>
              </a:ext>
            </a:extLst>
          </p:cNvPr>
          <p:cNvSpPr/>
          <p:nvPr/>
        </p:nvSpPr>
        <p:spPr>
          <a:xfrm>
            <a:off x="5012214" y="192188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DB8D6-8EC5-F0CD-3308-9CD92520A6CE}"/>
              </a:ext>
            </a:extLst>
          </p:cNvPr>
          <p:cNvSpPr/>
          <p:nvPr/>
        </p:nvSpPr>
        <p:spPr>
          <a:xfrm>
            <a:off x="468707" y="218592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00D8B1-F780-3A25-E3F7-75F15B5A577D}"/>
              </a:ext>
            </a:extLst>
          </p:cNvPr>
          <p:cNvSpPr/>
          <p:nvPr/>
        </p:nvSpPr>
        <p:spPr>
          <a:xfrm>
            <a:off x="5612106" y="1457155"/>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15F5B4-BAE1-A05E-F077-586B3F3BEAB6}"/>
              </a:ext>
            </a:extLst>
          </p:cNvPr>
          <p:cNvSpPr/>
          <p:nvPr/>
        </p:nvSpPr>
        <p:spPr>
          <a:xfrm>
            <a:off x="1061358" y="2432344"/>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D900FC-EAAE-C88F-4F68-4CECD26163CA}"/>
              </a:ext>
            </a:extLst>
          </p:cNvPr>
          <p:cNvSpPr/>
          <p:nvPr/>
        </p:nvSpPr>
        <p:spPr>
          <a:xfrm>
            <a:off x="5559648" y="2168203"/>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91652-A975-DA21-E93D-435C849945F5}"/>
              </a:ext>
            </a:extLst>
          </p:cNvPr>
          <p:cNvSpPr/>
          <p:nvPr/>
        </p:nvSpPr>
        <p:spPr>
          <a:xfrm>
            <a:off x="2421653" y="1670959"/>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EA9AE5-8C44-B90F-ECE4-421E70859D5B}"/>
              </a:ext>
            </a:extLst>
          </p:cNvPr>
          <p:cNvSpPr/>
          <p:nvPr/>
        </p:nvSpPr>
        <p:spPr>
          <a:xfrm>
            <a:off x="2416808" y="2202874"/>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0C169C-06A1-FDB4-E326-9F8225A4ED21}"/>
              </a:ext>
            </a:extLst>
          </p:cNvPr>
          <p:cNvSpPr/>
          <p:nvPr/>
        </p:nvSpPr>
        <p:spPr>
          <a:xfrm>
            <a:off x="3515189" y="1663005"/>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FBC41AA-061E-C560-FD94-5115E313C948}"/>
              </a:ext>
            </a:extLst>
          </p:cNvPr>
          <p:cNvSpPr/>
          <p:nvPr/>
        </p:nvSpPr>
        <p:spPr>
          <a:xfrm>
            <a:off x="6273223" y="1465519"/>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5F6F45-BA94-FC06-5735-E3B3BC88E6DF}"/>
              </a:ext>
            </a:extLst>
          </p:cNvPr>
          <p:cNvSpPr/>
          <p:nvPr/>
        </p:nvSpPr>
        <p:spPr>
          <a:xfrm>
            <a:off x="6273223" y="1693611"/>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DC16F1B-BBA7-B67B-B1D4-C881E7BAC1D4}"/>
              </a:ext>
            </a:extLst>
          </p:cNvPr>
          <p:cNvSpPr/>
          <p:nvPr/>
        </p:nvSpPr>
        <p:spPr>
          <a:xfrm>
            <a:off x="6273223" y="1919666"/>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4D812B-BE3F-7CB6-99E7-C9E0BEC0B4EA}"/>
              </a:ext>
            </a:extLst>
          </p:cNvPr>
          <p:cNvSpPr/>
          <p:nvPr/>
        </p:nvSpPr>
        <p:spPr>
          <a:xfrm>
            <a:off x="778926" y="266274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8E59EB-D599-9EC5-1854-36B356E5C7DE}"/>
              </a:ext>
            </a:extLst>
          </p:cNvPr>
          <p:cNvSpPr/>
          <p:nvPr/>
        </p:nvSpPr>
        <p:spPr>
          <a:xfrm>
            <a:off x="4404828" y="2428660"/>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0FC3B3-EEE6-0FE0-ADFD-30750D8A7884}"/>
              </a:ext>
            </a:extLst>
          </p:cNvPr>
          <p:cNvSpPr/>
          <p:nvPr/>
        </p:nvSpPr>
        <p:spPr>
          <a:xfrm>
            <a:off x="5612106" y="265729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6EE101-D4E4-F130-0FCE-E7643F594D1C}"/>
              </a:ext>
            </a:extLst>
          </p:cNvPr>
          <p:cNvSpPr/>
          <p:nvPr/>
        </p:nvSpPr>
        <p:spPr>
          <a:xfrm>
            <a:off x="7812296" y="2167512"/>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5ACE81F-5F28-B498-DAC4-A9B6936DD212}"/>
              </a:ext>
            </a:extLst>
          </p:cNvPr>
          <p:cNvSpPr txBox="1"/>
          <p:nvPr/>
        </p:nvSpPr>
        <p:spPr>
          <a:xfrm>
            <a:off x="670932" y="3134116"/>
            <a:ext cx="7802136" cy="1169551"/>
          </a:xfrm>
          <a:prstGeom prst="rect">
            <a:avLst/>
          </a:prstGeom>
          <a:noFill/>
        </p:spPr>
        <p:txBody>
          <a:bodyPr wrap="none" rtlCol="0">
            <a:spAutoFit/>
          </a:bodyPr>
          <a:lstStyle/>
          <a:p>
            <a:pPr algn="ctr"/>
            <a:r>
              <a:rPr lang="en-US" dirty="0"/>
              <a:t>Imagine we considered just the mismatches between our many aligned reads and the reference.</a:t>
            </a:r>
          </a:p>
          <a:p>
            <a:pPr algn="ctr"/>
            <a:endParaRPr lang="en-US" dirty="0"/>
          </a:p>
          <a:p>
            <a:pPr algn="ctr"/>
            <a:r>
              <a:rPr lang="en-US" dirty="0"/>
              <a:t>How might we build a statistical model to classify each mismatch as:</a:t>
            </a:r>
          </a:p>
          <a:p>
            <a:pPr marL="285750" indent="-285750" algn="ctr">
              <a:buFont typeface="Arial" panose="020B0604020202020204" pitchFamily="34" charset="0"/>
              <a:buChar char="•"/>
            </a:pPr>
            <a:r>
              <a:rPr lang="en-US" dirty="0"/>
              <a:t>Real / false positive</a:t>
            </a:r>
          </a:p>
          <a:p>
            <a:pPr marL="285750" indent="-285750" algn="ctr">
              <a:buFont typeface="Arial" panose="020B0604020202020204" pitchFamily="34" charset="0"/>
              <a:buChar char="•"/>
            </a:pPr>
            <a:r>
              <a:rPr lang="en-US" dirty="0"/>
              <a:t>Germline / Somatic</a:t>
            </a:r>
          </a:p>
        </p:txBody>
      </p:sp>
      <p:sp>
        <p:nvSpPr>
          <p:cNvPr id="25" name="Rectangle 24">
            <a:extLst>
              <a:ext uri="{FF2B5EF4-FFF2-40B4-BE49-F238E27FC236}">
                <a16:creationId xmlns:a16="http://schemas.microsoft.com/office/drawing/2014/main" id="{5A4B1BC7-E429-9CCB-FF46-AD7CCBD99FEE}"/>
              </a:ext>
            </a:extLst>
          </p:cNvPr>
          <p:cNvSpPr/>
          <p:nvPr/>
        </p:nvSpPr>
        <p:spPr>
          <a:xfrm>
            <a:off x="6469225" y="1921886"/>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263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Calling Software</a:t>
            </a:r>
            <a:endParaRPr dirty="0"/>
          </a:p>
        </p:txBody>
      </p:sp>
      <p:sp>
        <p:nvSpPr>
          <p:cNvPr id="186" name="Google Shape;186;p28"/>
          <p:cNvSpPr txBox="1">
            <a:spLocks noGrp="1"/>
          </p:cNvSpPr>
          <p:nvPr>
            <p:ph type="body" idx="1"/>
          </p:nvPr>
        </p:nvSpPr>
        <p:spPr>
          <a:xfrm>
            <a:off x="311700" y="1152475"/>
            <a:ext cx="8520600" cy="36486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400" dirty="0"/>
              <a:t>Variant callers use various mathematical methods to call variants, genotype calls, and produce quality metrics:</a:t>
            </a:r>
            <a:endParaRPr sz="1400" dirty="0"/>
          </a:p>
          <a:p>
            <a:pPr marL="471647" lvl="0" algn="l" rtl="0">
              <a:lnSpc>
                <a:spcPct val="105000"/>
              </a:lnSpc>
              <a:spcBef>
                <a:spcPts val="1200"/>
              </a:spcBef>
              <a:spcAft>
                <a:spcPts val="0"/>
              </a:spcAft>
              <a:buSzPct val="100000"/>
              <a:buFont typeface="+mj-lt"/>
              <a:buAutoNum type="arabicPeriod"/>
            </a:pPr>
            <a:r>
              <a:rPr lang="en" sz="1400" dirty="0"/>
              <a:t>Heuristic methods (samtools mpileup + bcftools call)</a:t>
            </a:r>
            <a:endParaRPr sz="1400" dirty="0"/>
          </a:p>
          <a:p>
            <a:pPr marL="471647" lvl="0" algn="l" rtl="0">
              <a:lnSpc>
                <a:spcPct val="105000"/>
              </a:lnSpc>
              <a:spcBef>
                <a:spcPts val="0"/>
              </a:spcBef>
              <a:spcAft>
                <a:spcPts val="0"/>
              </a:spcAft>
              <a:buSzPct val="100000"/>
              <a:buFont typeface="+mj-lt"/>
              <a:buAutoNum type="arabicPeriod"/>
            </a:pPr>
            <a:r>
              <a:rPr lang="en" sz="1400" dirty="0"/>
              <a:t>Bayesian probability (Mutect2)</a:t>
            </a:r>
            <a:endParaRPr sz="1400" dirty="0"/>
          </a:p>
          <a:p>
            <a:pPr marL="471647" lvl="0" algn="l" rtl="0">
              <a:lnSpc>
                <a:spcPct val="105000"/>
              </a:lnSpc>
              <a:spcBef>
                <a:spcPts val="0"/>
              </a:spcBef>
              <a:spcAft>
                <a:spcPts val="0"/>
              </a:spcAft>
              <a:buSzPct val="100000"/>
              <a:buFont typeface="+mj-lt"/>
              <a:buAutoNum type="arabicPeriod"/>
            </a:pPr>
            <a:r>
              <a:rPr lang="en" sz="1400" dirty="0"/>
              <a:t>Deep learning (DeepVariant, DeepSomatic, Clair3)</a:t>
            </a:r>
            <a:endParaRPr sz="1400" dirty="0"/>
          </a:p>
          <a:p>
            <a:pPr marL="0" lvl="0" indent="0" algn="l" rtl="0">
              <a:lnSpc>
                <a:spcPct val="105000"/>
              </a:lnSpc>
              <a:spcBef>
                <a:spcPts val="1200"/>
              </a:spcBef>
              <a:spcAft>
                <a:spcPts val="0"/>
              </a:spcAft>
              <a:buNone/>
            </a:pPr>
            <a:endParaRPr sz="1400" dirty="0"/>
          </a:p>
          <a:p>
            <a:pPr marL="0" lvl="0" indent="0" algn="l" rtl="0">
              <a:lnSpc>
                <a:spcPct val="105000"/>
              </a:lnSpc>
              <a:spcAft>
                <a:spcPts val="0"/>
              </a:spcAft>
              <a:buNone/>
            </a:pPr>
            <a:r>
              <a:rPr lang="en" sz="1400" dirty="0"/>
              <a:t>There are probably hundreds of germline and somatic variant callers, but some of the most popular are:</a:t>
            </a:r>
            <a:endParaRPr sz="1400" dirty="0"/>
          </a:p>
          <a:p>
            <a:pPr marL="0" lvl="0" indent="0" algn="l" rtl="0">
              <a:lnSpc>
                <a:spcPct val="105000"/>
              </a:lnSpc>
              <a:spcAft>
                <a:spcPts val="0"/>
              </a:spcAft>
              <a:buNone/>
            </a:pPr>
            <a:r>
              <a:rPr lang="en" sz="1400" dirty="0"/>
              <a:t>Germline: GATK HaplotypeCaller, DeepVariant, bcftools, strelka2</a:t>
            </a:r>
            <a:endParaRPr sz="1400" dirty="0"/>
          </a:p>
          <a:p>
            <a:pPr marL="0" lvl="0" indent="0" algn="l" rtl="0">
              <a:lnSpc>
                <a:spcPct val="105000"/>
              </a:lnSpc>
              <a:spcAft>
                <a:spcPts val="0"/>
              </a:spcAft>
              <a:buNone/>
            </a:pPr>
            <a:r>
              <a:rPr lang="en" sz="1400" dirty="0"/>
              <a:t>Somatic: </a:t>
            </a:r>
            <a:r>
              <a:rPr lang="en" sz="1400" u="sng" dirty="0"/>
              <a:t>GATK mutect2</a:t>
            </a:r>
            <a:r>
              <a:rPr lang="en" sz="1400" dirty="0"/>
              <a:t>, strelka2, MuSE, loFreq, DeepSomatic</a:t>
            </a:r>
            <a:br>
              <a:rPr lang="en" sz="1400" dirty="0"/>
            </a:br>
            <a:endParaRPr sz="1400" dirty="0"/>
          </a:p>
          <a:p>
            <a:pPr marL="0" lvl="0" indent="0" algn="ctr" rtl="0">
              <a:lnSpc>
                <a:spcPct val="105000"/>
              </a:lnSpc>
              <a:spcBef>
                <a:spcPts val="1200"/>
              </a:spcBef>
              <a:spcAft>
                <a:spcPts val="1200"/>
              </a:spcAft>
              <a:buNone/>
            </a:pPr>
            <a:r>
              <a:rPr lang="en" sz="1400" dirty="0"/>
              <a:t>Often, running multiple variant callers produces better results than a single caller (see the </a:t>
            </a:r>
            <a:r>
              <a:rPr lang="en" sz="1400" u="sng" dirty="0">
                <a:solidFill>
                  <a:schemeClr val="hlink"/>
                </a:solidFill>
                <a:hlinkClick r:id="rId3"/>
              </a:rPr>
              <a:t>GDC pipeline</a:t>
            </a:r>
            <a:r>
              <a:rPr lang="en" sz="1400" dirty="0"/>
              <a:t> for an overview of one such approach)</a:t>
            </a:r>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192" name="Google Shape;19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900" dirty="0">
                <a:hlinkClick r:id="rId3"/>
              </a:rPr>
              <a:t>MuTect2</a:t>
            </a:r>
            <a:r>
              <a:rPr lang="en" sz="1900" dirty="0"/>
              <a:t> is a somatic variant caller that</a:t>
            </a:r>
          </a:p>
          <a:p>
            <a:pPr marL="342900" lvl="0" algn="l" rtl="0">
              <a:spcBef>
                <a:spcPts val="0"/>
              </a:spcBef>
              <a:spcAft>
                <a:spcPts val="0"/>
              </a:spcAft>
              <a:buAutoNum type="arabicPeriod"/>
            </a:pPr>
            <a:r>
              <a:rPr lang="en" sz="1900" dirty="0"/>
              <a:t>Leverages the assembly approach of HaplotypeCaller</a:t>
            </a:r>
          </a:p>
          <a:p>
            <a:pPr marL="342900" lvl="0" algn="l" rtl="0">
              <a:spcBef>
                <a:spcPts val="0"/>
              </a:spcBef>
              <a:spcAft>
                <a:spcPts val="0"/>
              </a:spcAft>
              <a:buAutoNum type="arabicPeriod"/>
            </a:pPr>
            <a:r>
              <a:rPr lang="en" sz="1900" dirty="0"/>
              <a:t>Applies a Bayesian classifier to detect low-allele fraction mutations</a:t>
            </a:r>
          </a:p>
          <a:p>
            <a:pPr marL="342900" lvl="0" algn="l" rtl="0">
              <a:spcBef>
                <a:spcPts val="0"/>
              </a:spcBef>
              <a:spcAft>
                <a:spcPts val="0"/>
              </a:spcAft>
              <a:buAutoNum type="arabicPeriod"/>
            </a:pPr>
            <a:r>
              <a:rPr lang="en" sz="1900" dirty="0"/>
              <a:t>Uses a set of strict filters to increase specificity</a:t>
            </a:r>
            <a:endParaRPr sz="1900" dirty="0"/>
          </a:p>
          <a:p>
            <a:pPr marL="0" lvl="0" indent="0" algn="l" rtl="0">
              <a:spcBef>
                <a:spcPts val="1200"/>
              </a:spcBef>
              <a:spcAft>
                <a:spcPts val="0"/>
              </a:spcAft>
              <a:buNone/>
            </a:pPr>
            <a:r>
              <a:rPr lang="en" u="sng" dirty="0">
                <a:solidFill>
                  <a:schemeClr val="hlink"/>
                </a:solidFill>
                <a:hlinkClick r:id="rId4"/>
              </a:rPr>
              <a:t>Originally published in 2013</a:t>
            </a:r>
            <a:r>
              <a:rPr lang="en" u="sng" dirty="0">
                <a:solidFill>
                  <a:schemeClr val="hlink"/>
                </a:solidFill>
              </a:rPr>
              <a:t>; </a:t>
            </a:r>
            <a:r>
              <a:rPr lang="en-US" u="sng" dirty="0">
                <a:solidFill>
                  <a:schemeClr val="hlink"/>
                </a:solidFill>
                <a:hlinkClick r:id="rId3"/>
              </a:rPr>
              <a:t>Updated Publication Here</a:t>
            </a:r>
            <a:endParaRPr dirty="0"/>
          </a:p>
          <a:p>
            <a:pPr marL="0" lvl="0" indent="0" algn="l" rtl="0">
              <a:spcBef>
                <a:spcPts val="1200"/>
              </a:spcBef>
              <a:spcAft>
                <a:spcPts val="0"/>
              </a:spcAft>
              <a:buNone/>
            </a:pPr>
            <a:r>
              <a:rPr lang="en" sz="1600" dirty="0"/>
              <a:t>Pros:</a:t>
            </a:r>
            <a:endParaRPr sz="1600" dirty="0"/>
          </a:p>
          <a:p>
            <a:pPr marL="0" lvl="0" indent="-322580" algn="l" rtl="0">
              <a:spcBef>
                <a:spcPts val="1200"/>
              </a:spcBef>
              <a:spcAft>
                <a:spcPts val="0"/>
              </a:spcAft>
              <a:buSzPct val="100000"/>
              <a:buChar char="●"/>
            </a:pPr>
            <a:r>
              <a:rPr lang="en-US" sz="1600" dirty="0"/>
              <a:t>Included in the GATK</a:t>
            </a:r>
            <a:endParaRPr sz="1600" dirty="0"/>
          </a:p>
          <a:p>
            <a:pPr marL="0" lvl="0" indent="-322580" algn="l" rtl="0">
              <a:spcBef>
                <a:spcPts val="0"/>
              </a:spcBef>
              <a:spcAft>
                <a:spcPts val="0"/>
              </a:spcAft>
              <a:buSzPct val="100000"/>
              <a:buChar char="●"/>
            </a:pPr>
            <a:r>
              <a:rPr lang="en" sz="1600" dirty="0"/>
              <a:t>Widely used</a:t>
            </a:r>
          </a:p>
          <a:p>
            <a:pPr marL="0" lvl="0" indent="-322580" algn="l" rtl="0">
              <a:spcBef>
                <a:spcPts val="0"/>
              </a:spcBef>
              <a:spcAft>
                <a:spcPts val="0"/>
              </a:spcAft>
              <a:buSzPct val="100000"/>
              <a:buChar char="●"/>
            </a:pPr>
            <a:r>
              <a:rPr lang="en-US" sz="1600" dirty="0"/>
              <a:t>Good support for panel of </a:t>
            </a:r>
            <a:r>
              <a:rPr lang="en-US" sz="1600" dirty="0" err="1"/>
              <a:t>normals</a:t>
            </a:r>
            <a:endParaRPr sz="1600" dirty="0"/>
          </a:p>
          <a:p>
            <a:pPr marL="0" lvl="0" indent="-322580" algn="l" rtl="0">
              <a:spcBef>
                <a:spcPts val="0"/>
              </a:spcBef>
              <a:spcAft>
                <a:spcPts val="0"/>
              </a:spcAft>
              <a:buSzPct val="100000"/>
              <a:buChar char="●"/>
            </a:pPr>
            <a:r>
              <a:rPr lang="en" sz="1600" dirty="0"/>
              <a:t>Repeatedly validated in studies and competitions</a:t>
            </a:r>
            <a:endParaRPr sz="1600" dirty="0"/>
          </a:p>
          <a:p>
            <a:pPr marL="0" lvl="0" indent="0" algn="l" rtl="0">
              <a:spcBef>
                <a:spcPts val="1200"/>
              </a:spcBef>
              <a:spcAft>
                <a:spcPts val="0"/>
              </a:spcAft>
              <a:buNone/>
            </a:pPr>
            <a:r>
              <a:rPr lang="en" sz="1600" dirty="0"/>
              <a:t>Cons:</a:t>
            </a:r>
            <a:endParaRPr sz="1600" dirty="0"/>
          </a:p>
          <a:p>
            <a:pPr marL="0" lvl="0" indent="-322580" algn="l" rtl="0">
              <a:spcAft>
                <a:spcPts val="0"/>
              </a:spcAft>
              <a:buSzPct val="100000"/>
              <a:buChar char="●"/>
            </a:pPr>
            <a:r>
              <a:rPr lang="en" sz="1600" dirty="0"/>
              <a:t>Very slow (but accelerated alternatives available)</a:t>
            </a:r>
          </a:p>
          <a:p>
            <a:pPr marL="0" lvl="0" indent="-322580" algn="l" rtl="0">
              <a:spcAft>
                <a:spcPts val="0"/>
              </a:spcAft>
              <a:buSzPct val="100000"/>
              <a:buChar char="●"/>
            </a:pPr>
            <a:r>
              <a:rPr lang="en" sz="1600" dirty="0"/>
              <a:t>Imperfect (like all variant callers) – calls still need to be filtered and curated</a:t>
            </a:r>
            <a:endParaRPr sz="1600" dirty="0"/>
          </a:p>
          <a:p>
            <a:pPr marL="914400" lvl="0" indent="-322580" algn="l" rtl="0">
              <a:spcBef>
                <a:spcPts val="0"/>
              </a:spcBef>
              <a:spcAft>
                <a:spcPts val="0"/>
              </a:spcAft>
              <a:buSzPct val="100000"/>
              <a:buChar char="●"/>
            </a:pPr>
            <a:endParaRPr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pic>
        <p:nvPicPr>
          <p:cNvPr id="198" name="Google Shape;198;p30"/>
          <p:cNvPicPr preferRelativeResize="0"/>
          <p:nvPr/>
        </p:nvPicPr>
        <p:blipFill>
          <a:blip r:embed="rId3">
            <a:alphaModFix/>
          </a:blip>
          <a:stretch>
            <a:fillRect/>
          </a:stretch>
        </p:blipFill>
        <p:spPr>
          <a:xfrm>
            <a:off x="1184300" y="1320300"/>
            <a:ext cx="6953250" cy="3333750"/>
          </a:xfrm>
          <a:prstGeom prst="rect">
            <a:avLst/>
          </a:prstGeom>
          <a:noFill/>
          <a:ln>
            <a:noFill/>
          </a:ln>
        </p:spPr>
      </p:pic>
      <p:sp>
        <p:nvSpPr>
          <p:cNvPr id="199" name="Google Shape;199;p30"/>
          <p:cNvSpPr txBox="1"/>
          <p:nvPr/>
        </p:nvSpPr>
        <p:spPr>
          <a:xfrm>
            <a:off x="311700" y="2171550"/>
            <a:ext cx="111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Prefiltering</a:t>
            </a:r>
            <a:endParaRPr/>
          </a:p>
        </p:txBody>
      </p:sp>
      <p:sp>
        <p:nvSpPr>
          <p:cNvPr id="200" name="Google Shape;200;p30"/>
          <p:cNvSpPr txBox="1"/>
          <p:nvPr/>
        </p:nvSpPr>
        <p:spPr>
          <a:xfrm>
            <a:off x="1704000" y="3899800"/>
            <a:ext cx="111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Bayesian Classifier</a:t>
            </a:r>
            <a:endParaRPr/>
          </a:p>
        </p:txBody>
      </p:sp>
      <p:sp>
        <p:nvSpPr>
          <p:cNvPr id="201" name="Google Shape;201;p30"/>
          <p:cNvSpPr txBox="1"/>
          <p:nvPr/>
        </p:nvSpPr>
        <p:spPr>
          <a:xfrm>
            <a:off x="3824200" y="4568875"/>
            <a:ext cx="111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Post</a:t>
            </a:r>
            <a:endParaRPr/>
          </a:p>
          <a:p>
            <a:pPr marL="0" lvl="0" indent="0" algn="l" rtl="0">
              <a:spcBef>
                <a:spcPts val="0"/>
              </a:spcBef>
              <a:spcAft>
                <a:spcPts val="0"/>
              </a:spcAft>
              <a:buNone/>
            </a:pPr>
            <a:r>
              <a:rPr lang="en"/>
              <a:t>filtering</a:t>
            </a:r>
            <a:endParaRPr/>
          </a:p>
        </p:txBody>
      </p:sp>
      <p:sp>
        <p:nvSpPr>
          <p:cNvPr id="202" name="Google Shape;202;p30"/>
          <p:cNvSpPr txBox="1"/>
          <p:nvPr/>
        </p:nvSpPr>
        <p:spPr>
          <a:xfrm>
            <a:off x="5616450" y="4468575"/>
            <a:ext cx="2582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Population / database postfiltering (optional, but very powerful)</a:t>
            </a:r>
            <a:endParaRPr sz="1200"/>
          </a:p>
        </p:txBody>
      </p:sp>
      <p:sp>
        <p:nvSpPr>
          <p:cNvPr id="203" name="Google Shape;203;p30"/>
          <p:cNvSpPr/>
          <p:nvPr/>
        </p:nvSpPr>
        <p:spPr>
          <a:xfrm>
            <a:off x="287975" y="1631850"/>
            <a:ext cx="2799600" cy="1087800"/>
          </a:xfrm>
          <a:prstGeom prst="rect">
            <a:avLst/>
          </a:prstGeom>
          <a:noFill/>
          <a:ln w="38100"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1296300" y="2791650"/>
            <a:ext cx="1855500" cy="1677000"/>
          </a:xfrm>
          <a:prstGeom prst="rect">
            <a:avLst/>
          </a:prstGeom>
          <a:noFill/>
          <a:ln w="38100"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3384213" y="1896650"/>
            <a:ext cx="2007300" cy="3198900"/>
          </a:xfrm>
          <a:prstGeom prst="rect">
            <a:avLst/>
          </a:prstGeom>
          <a:noFill/>
          <a:ln w="3810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5616450" y="1991850"/>
            <a:ext cx="2438700" cy="3103800"/>
          </a:xfrm>
          <a:prstGeom prst="rect">
            <a:avLst/>
          </a:prstGeom>
          <a:noFill/>
          <a:ln w="381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212" name="Google Shape;21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Basic usage:</a:t>
            </a:r>
            <a:endParaRPr dirty="0"/>
          </a:p>
          <a:p>
            <a:pPr marL="0" lvl="0" indent="0" algn="l" rtl="0">
              <a:spcBef>
                <a:spcPts val="1200"/>
              </a:spcBef>
              <a:spcAft>
                <a:spcPts val="0"/>
              </a:spcAft>
              <a:buNone/>
            </a:pPr>
            <a:r>
              <a:rPr lang="en" b="1" dirty="0">
                <a:latin typeface="Courier New"/>
                <a:ea typeface="Courier New"/>
                <a:cs typeface="Courier New"/>
                <a:sym typeface="Courier New"/>
              </a:rPr>
              <a:t>gatk Mutect2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-R reference.fa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-I tumor.bam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-I normal.bam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-normal normal_sample_name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-O somatic.vcf.gz</a:t>
            </a:r>
            <a:endParaRPr b="1" dirty="0">
              <a:latin typeface="Courier New"/>
              <a:ea typeface="Courier New"/>
              <a:cs typeface="Courier New"/>
              <a:sym typeface="Courier New"/>
            </a:endParaRPr>
          </a:p>
          <a:p>
            <a:pPr marL="0" lvl="0" indent="0" algn="l" rtl="0">
              <a:spcBef>
                <a:spcPts val="1200"/>
              </a:spcBef>
              <a:spcAft>
                <a:spcPts val="1200"/>
              </a:spcAft>
              <a:buNone/>
            </a:pPr>
            <a:endParaRPr dirty="0"/>
          </a:p>
        </p:txBody>
      </p:sp>
      <p:sp>
        <p:nvSpPr>
          <p:cNvPr id="3" name="TextBox 2">
            <a:extLst>
              <a:ext uri="{FF2B5EF4-FFF2-40B4-BE49-F238E27FC236}">
                <a16:creationId xmlns:a16="http://schemas.microsoft.com/office/drawing/2014/main" id="{710E5AEC-F716-D8C0-4E77-CD8D7C4E2845}"/>
              </a:ext>
            </a:extLst>
          </p:cNvPr>
          <p:cNvSpPr txBox="1"/>
          <p:nvPr/>
        </p:nvSpPr>
        <p:spPr>
          <a:xfrm>
            <a:off x="4983982" y="2571735"/>
            <a:ext cx="3587842" cy="338554"/>
          </a:xfrm>
          <a:prstGeom prst="rect">
            <a:avLst/>
          </a:prstGeom>
          <a:noFill/>
        </p:spPr>
        <p:txBody>
          <a:bodyPr wrap="none" rtlCol="0">
            <a:spAutoFit/>
          </a:bodyPr>
          <a:lstStyle/>
          <a:p>
            <a:r>
              <a:rPr lang="en-US" sz="1600" b="1" dirty="0"/>
              <a:t>Q: What are the inputs to Mutect2?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Panel of Normals</a:t>
            </a:r>
            <a:endParaRPr dirty="0"/>
          </a:p>
        </p:txBody>
      </p:sp>
      <p:sp>
        <p:nvSpPr>
          <p:cNvPr id="218" name="Google Shape;21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often use a panel of normal samples (or PON) to remove germline mutations from our somatic calls.</a:t>
            </a:r>
          </a:p>
          <a:p>
            <a:pPr marL="0" lvl="0" indent="0" algn="l" rtl="0">
              <a:spcBef>
                <a:spcPts val="0"/>
              </a:spcBef>
              <a:spcAft>
                <a:spcPts val="0"/>
              </a:spcAft>
              <a:buNone/>
            </a:pPr>
            <a:endParaRPr lang="en" dirty="0"/>
          </a:p>
          <a:p>
            <a:pPr marL="0" lvl="0" indent="0" algn="l" rtl="0">
              <a:spcBef>
                <a:spcPts val="0"/>
              </a:spcBef>
              <a:spcAft>
                <a:spcPts val="0"/>
              </a:spcAft>
              <a:buNone/>
            </a:pPr>
            <a:r>
              <a:rPr lang="en-US" b="1" dirty="0"/>
              <a:t>PON: A collection of normal samples we use for filtering</a:t>
            </a:r>
            <a:endParaRPr b="1" dirty="0"/>
          </a:p>
          <a:p>
            <a:pPr marL="457200" lvl="0" indent="-342900" algn="l" rtl="0">
              <a:spcBef>
                <a:spcPts val="1200"/>
              </a:spcBef>
              <a:spcAft>
                <a:spcPts val="0"/>
              </a:spcAft>
              <a:buSzPts val="1800"/>
              <a:buChar char="●"/>
            </a:pPr>
            <a:r>
              <a:rPr lang="en-US" dirty="0"/>
              <a:t>Two types: Population PONs and Study PONs</a:t>
            </a:r>
            <a:endParaRPr dirty="0"/>
          </a:p>
          <a:p>
            <a:pPr marL="914400" lvl="1" indent="-317500" algn="l" rtl="0">
              <a:spcBef>
                <a:spcPts val="0"/>
              </a:spcBef>
              <a:spcAft>
                <a:spcPts val="0"/>
              </a:spcAft>
              <a:buSzPts val="1400"/>
              <a:buChar char="○"/>
            </a:pPr>
            <a:r>
              <a:rPr lang="en" dirty="0"/>
              <a:t>Population PONs tend to contain germline variants from many samples</a:t>
            </a:r>
          </a:p>
          <a:p>
            <a:pPr marL="914400" lvl="1" indent="-317500" algn="l" rtl="0">
              <a:spcBef>
                <a:spcPts val="0"/>
              </a:spcBef>
              <a:spcAft>
                <a:spcPts val="0"/>
              </a:spcAft>
              <a:buSzPts val="1400"/>
              <a:buChar char="○"/>
            </a:pPr>
            <a:r>
              <a:rPr lang="en" dirty="0"/>
              <a:t>Many, many variants, so you can remove more common variants in somatic data</a:t>
            </a:r>
            <a:endParaRPr dirty="0"/>
          </a:p>
          <a:p>
            <a:pPr marL="1371600" lvl="2" indent="-317500" algn="l" rtl="0">
              <a:spcBef>
                <a:spcPts val="0"/>
              </a:spcBef>
              <a:spcAft>
                <a:spcPts val="0"/>
              </a:spcAft>
              <a:buSzPts val="1400"/>
              <a:buChar char="■"/>
            </a:pPr>
            <a:r>
              <a:rPr lang="en" dirty="0"/>
              <a:t>Often 1000Genomes, gnomAD, or Simons Genome Diversity Project</a:t>
            </a:r>
            <a:endParaRPr dirty="0"/>
          </a:p>
          <a:p>
            <a:pPr marL="914400" lvl="1" indent="-317500" algn="l" rtl="0">
              <a:spcBef>
                <a:spcPts val="0"/>
              </a:spcBef>
              <a:spcAft>
                <a:spcPts val="0"/>
              </a:spcAft>
              <a:buSzPts val="1400"/>
              <a:buChar char="○"/>
            </a:pPr>
            <a:r>
              <a:rPr lang="en" dirty="0"/>
              <a:t>Study-matched PONs are more specific to your population, so they’re useful particularly for populations that aren’t well represented in databases.</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 Panel-of-Normals (PON)</a:t>
            </a:r>
            <a:endParaRPr dirty="0"/>
          </a:p>
        </p:txBody>
      </p:sp>
      <p:pic>
        <p:nvPicPr>
          <p:cNvPr id="224" name="Google Shape;224;p33"/>
          <p:cNvPicPr preferRelativeResize="0"/>
          <p:nvPr/>
        </p:nvPicPr>
        <p:blipFill>
          <a:blip r:embed="rId3">
            <a:alphaModFix/>
          </a:blip>
          <a:stretch>
            <a:fillRect/>
          </a:stretch>
        </p:blipFill>
        <p:spPr>
          <a:xfrm>
            <a:off x="1778925" y="1153725"/>
            <a:ext cx="4956425" cy="1757975"/>
          </a:xfrm>
          <a:prstGeom prst="rect">
            <a:avLst/>
          </a:prstGeom>
          <a:noFill/>
          <a:ln>
            <a:noFill/>
          </a:ln>
        </p:spPr>
      </p:pic>
      <p:pic>
        <p:nvPicPr>
          <p:cNvPr id="225" name="Google Shape;225;p33"/>
          <p:cNvPicPr preferRelativeResize="0"/>
          <p:nvPr/>
        </p:nvPicPr>
        <p:blipFill>
          <a:blip r:embed="rId4">
            <a:alphaModFix/>
          </a:blip>
          <a:stretch>
            <a:fillRect/>
          </a:stretch>
        </p:blipFill>
        <p:spPr>
          <a:xfrm>
            <a:off x="1970950" y="3295675"/>
            <a:ext cx="4764400" cy="1498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Human mutation</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dirty="0"/>
              <a:t>Mutations are:</a:t>
            </a:r>
            <a:endParaRPr dirty="0"/>
          </a:p>
          <a:p>
            <a:pPr marL="457200" lvl="0" indent="-342900" algn="l" rtl="0">
              <a:lnSpc>
                <a:spcPct val="100000"/>
              </a:lnSpc>
              <a:spcBef>
                <a:spcPts val="0"/>
              </a:spcBef>
              <a:spcAft>
                <a:spcPts val="0"/>
              </a:spcAft>
              <a:buSzPts val="1800"/>
              <a:buChar char="●"/>
            </a:pPr>
            <a:r>
              <a:rPr lang="en" dirty="0"/>
              <a:t>Changes in the DNA</a:t>
            </a:r>
            <a:endParaRPr dirty="0"/>
          </a:p>
          <a:p>
            <a:pPr marL="457200" lvl="0" indent="-342900" algn="l" rtl="0">
              <a:lnSpc>
                <a:spcPct val="100000"/>
              </a:lnSpc>
              <a:spcBef>
                <a:spcPts val="0"/>
              </a:spcBef>
              <a:spcAft>
                <a:spcPts val="0"/>
              </a:spcAft>
              <a:buSzPts val="1800"/>
              <a:buChar char="●"/>
            </a:pPr>
            <a:r>
              <a:rPr lang="en" dirty="0"/>
              <a:t>Caused by exogenous or endogenous processes</a:t>
            </a:r>
            <a:endParaRPr dirty="0"/>
          </a:p>
          <a:p>
            <a:pPr marL="457200" lvl="0" indent="-342900" algn="l" rtl="0">
              <a:lnSpc>
                <a:spcPct val="100000"/>
              </a:lnSpc>
              <a:spcBef>
                <a:spcPts val="0"/>
              </a:spcBef>
              <a:spcAft>
                <a:spcPts val="0"/>
              </a:spcAft>
              <a:buSzPts val="1800"/>
              <a:buChar char="●"/>
            </a:pPr>
            <a:r>
              <a:rPr lang="en" dirty="0"/>
              <a:t>Sometimes but not always heritable</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Types of mutation:</a:t>
            </a:r>
            <a:endParaRPr dirty="0"/>
          </a:p>
          <a:p>
            <a:pPr marL="457200" lvl="0" indent="-342900" algn="l" rtl="0">
              <a:lnSpc>
                <a:spcPct val="100000"/>
              </a:lnSpc>
              <a:spcBef>
                <a:spcPts val="0"/>
              </a:spcBef>
              <a:spcAft>
                <a:spcPts val="0"/>
              </a:spcAft>
              <a:buSzPts val="1800"/>
              <a:buChar char="●"/>
            </a:pPr>
            <a:r>
              <a:rPr lang="en" dirty="0"/>
              <a:t>Single nucleotide variants (SNVs)</a:t>
            </a:r>
            <a:endParaRPr dirty="0"/>
          </a:p>
          <a:p>
            <a:pPr marL="457200" lvl="0" indent="-342900" algn="l" rtl="0">
              <a:lnSpc>
                <a:spcPct val="100000"/>
              </a:lnSpc>
              <a:spcBef>
                <a:spcPts val="0"/>
              </a:spcBef>
              <a:spcAft>
                <a:spcPts val="0"/>
              </a:spcAft>
              <a:buSzPts val="1800"/>
              <a:buChar char="●"/>
            </a:pPr>
            <a:r>
              <a:rPr lang="en" dirty="0"/>
              <a:t>Insertion-deletion variants (indels)</a:t>
            </a:r>
            <a:endParaRPr dirty="0"/>
          </a:p>
          <a:p>
            <a:pPr marL="457200" lvl="0" indent="-342900" algn="l" rtl="0">
              <a:lnSpc>
                <a:spcPct val="100000"/>
              </a:lnSpc>
              <a:spcBef>
                <a:spcPts val="0"/>
              </a:spcBef>
              <a:spcAft>
                <a:spcPts val="0"/>
              </a:spcAft>
              <a:buSzPts val="1800"/>
              <a:buChar char="●"/>
            </a:pPr>
            <a:r>
              <a:rPr lang="en" dirty="0"/>
              <a:t>Structural variants (SVs)</a:t>
            </a:r>
          </a:p>
          <a:p>
            <a:pPr lvl="1" indent="-342900">
              <a:lnSpc>
                <a:spcPct val="100000"/>
              </a:lnSpc>
              <a:buSzPts val="1800"/>
              <a:buChar char="●"/>
            </a:pPr>
            <a:r>
              <a:rPr lang="en" dirty="0"/>
              <a:t>These can be very complex!</a:t>
            </a:r>
            <a:endParaRPr dirty="0"/>
          </a:p>
          <a:p>
            <a:pPr marL="0" lvl="0" indent="0" algn="l" rtl="0">
              <a:spcBef>
                <a:spcPts val="0"/>
              </a:spcBef>
              <a:spcAft>
                <a:spcPts val="12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 PON</a:t>
            </a:r>
            <a:endParaRPr dirty="0"/>
          </a:p>
        </p:txBody>
      </p:sp>
      <p:sp>
        <p:nvSpPr>
          <p:cNvPr id="231" name="Google Shape;231;p34"/>
          <p:cNvSpPr txBox="1">
            <a:spLocks noGrp="1"/>
          </p:cNvSpPr>
          <p:nvPr>
            <p:ph type="body" idx="1"/>
          </p:nvPr>
        </p:nvSpPr>
        <p:spPr>
          <a:xfrm>
            <a:off x="311700" y="1152475"/>
            <a:ext cx="48237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Usage with germline resource + PON:</a:t>
            </a:r>
            <a:endParaRPr/>
          </a:p>
          <a:p>
            <a:pPr marL="0" lvl="0" indent="0" algn="l" rtl="0">
              <a:spcBef>
                <a:spcPts val="1200"/>
              </a:spcBef>
              <a:spcAft>
                <a:spcPts val="0"/>
              </a:spcAft>
              <a:buNone/>
            </a:pPr>
            <a:r>
              <a:rPr lang="en" b="1">
                <a:latin typeface="Courier New"/>
                <a:ea typeface="Courier New"/>
                <a:cs typeface="Courier New"/>
                <a:sym typeface="Courier New"/>
              </a:rPr>
              <a:t>gatk Mutect2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-R reference.fa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-I tumor.bam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-I normal.bam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-normal normal_sample_name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--germline-resource af-only-gnomad.vcf.gz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--panel-of-normals pon.vcf.gz \</a:t>
            </a:r>
            <a:endParaRPr b="1">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en" b="1">
                <a:latin typeface="Courier New"/>
                <a:ea typeface="Courier New"/>
                <a:cs typeface="Courier New"/>
                <a:sym typeface="Courier New"/>
              </a:rPr>
              <a:t>     -O somatic.vcf.gz</a:t>
            </a:r>
            <a:endParaRPr b="1">
              <a:latin typeface="Courier New"/>
              <a:ea typeface="Courier New"/>
              <a:cs typeface="Courier New"/>
              <a:sym typeface="Courier New"/>
            </a:endParaRPr>
          </a:p>
          <a:p>
            <a:pPr marL="0" lvl="0" indent="0" algn="l" rtl="0">
              <a:spcBef>
                <a:spcPts val="1200"/>
              </a:spcBef>
              <a:spcAft>
                <a:spcPts val="1200"/>
              </a:spcAft>
              <a:buNone/>
            </a:pPr>
            <a:endParaRPr/>
          </a:p>
        </p:txBody>
      </p:sp>
      <p:sp>
        <p:nvSpPr>
          <p:cNvPr id="232" name="Google Shape;232;p34"/>
          <p:cNvSpPr txBox="1">
            <a:spLocks noGrp="1"/>
          </p:cNvSpPr>
          <p:nvPr>
            <p:ph type="body" idx="1"/>
          </p:nvPr>
        </p:nvSpPr>
        <p:spPr>
          <a:xfrm>
            <a:off x="5391625" y="1128475"/>
            <a:ext cx="3623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Creating a PON</a:t>
            </a:r>
            <a:r>
              <a:rPr lang="en"/>
              <a:t>:</a:t>
            </a:r>
            <a:endParaRPr/>
          </a:p>
          <a:p>
            <a:pPr marL="457200" lvl="0" indent="-342900" algn="l" rtl="0">
              <a:spcBef>
                <a:spcPts val="1200"/>
              </a:spcBef>
              <a:spcAft>
                <a:spcPts val="0"/>
              </a:spcAft>
              <a:buSzPts val="1800"/>
              <a:buAutoNum type="arabicPeriod"/>
            </a:pPr>
            <a:r>
              <a:rPr lang="en"/>
              <a:t>Call normal samples in tumor-only mode</a:t>
            </a:r>
            <a:endParaRPr/>
          </a:p>
          <a:p>
            <a:pPr marL="457200" lvl="0" indent="-342900" algn="l" rtl="0">
              <a:spcBef>
                <a:spcPts val="0"/>
              </a:spcBef>
              <a:spcAft>
                <a:spcPts val="0"/>
              </a:spcAft>
              <a:buSzPts val="1800"/>
              <a:buAutoNum type="arabicPeriod"/>
            </a:pPr>
            <a:r>
              <a:rPr lang="en"/>
              <a:t>Create a PON using mutect</a:t>
            </a:r>
            <a:endParaRPr/>
          </a:p>
          <a:p>
            <a:pPr marL="457200" lvl="0" indent="0" algn="l" rtl="0">
              <a:spcBef>
                <a:spcPts val="1200"/>
              </a:spcBef>
              <a:spcAft>
                <a:spcPts val="0"/>
              </a:spcAft>
              <a:buNone/>
            </a:pPr>
            <a:r>
              <a:rPr lang="en"/>
              <a:t>or</a:t>
            </a:r>
            <a:endParaRPr/>
          </a:p>
          <a:p>
            <a:pPr marL="0" lvl="0" indent="0" algn="l" rtl="0">
              <a:spcBef>
                <a:spcPts val="1200"/>
              </a:spcBef>
              <a:spcAft>
                <a:spcPts val="1200"/>
              </a:spcAft>
              <a:buNone/>
            </a:pPr>
            <a:r>
              <a:rPr lang="en"/>
              <a:t>Download a public PON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 PON</a:t>
            </a:r>
            <a:endParaRPr dirty="0"/>
          </a:p>
        </p:txBody>
      </p:sp>
      <p:sp>
        <p:nvSpPr>
          <p:cNvPr id="238" name="Google Shape;238;p35"/>
          <p:cNvSpPr txBox="1">
            <a:spLocks noGrp="1"/>
          </p:cNvSpPr>
          <p:nvPr>
            <p:ph type="body" idx="1"/>
          </p:nvPr>
        </p:nvSpPr>
        <p:spPr>
          <a:xfrm>
            <a:off x="311700" y="1152475"/>
            <a:ext cx="4320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Tumor-only mode (used to create PON):</a:t>
            </a:r>
            <a:endParaRPr sz="1600"/>
          </a:p>
          <a:p>
            <a:pPr marL="0" lvl="0" indent="0" algn="l" rtl="0">
              <a:spcBef>
                <a:spcPts val="1200"/>
              </a:spcBef>
              <a:spcAft>
                <a:spcPts val="0"/>
              </a:spcAft>
              <a:buNone/>
            </a:pPr>
            <a:r>
              <a:rPr lang="en" sz="1600" b="1">
                <a:latin typeface="Courier New"/>
                <a:ea typeface="Courier New"/>
                <a:cs typeface="Courier New"/>
                <a:sym typeface="Courier New"/>
              </a:rPr>
              <a:t> gatk Mutect2 \</a:t>
            </a:r>
            <a:endParaRPr sz="1600" b="1">
              <a:latin typeface="Courier New"/>
              <a:ea typeface="Courier New"/>
              <a:cs typeface="Courier New"/>
              <a:sym typeface="Courier New"/>
            </a:endParaRPr>
          </a:p>
          <a:p>
            <a:pPr marL="0" lvl="0" indent="0" algn="l" rtl="0">
              <a:spcBef>
                <a:spcPts val="1200"/>
              </a:spcBef>
              <a:spcAft>
                <a:spcPts val="0"/>
              </a:spcAft>
              <a:buNone/>
            </a:pPr>
            <a:r>
              <a:rPr lang="en" sz="1600" b="1">
                <a:latin typeface="Courier New"/>
                <a:ea typeface="Courier New"/>
                <a:cs typeface="Courier New"/>
                <a:sym typeface="Courier New"/>
              </a:rPr>
              <a:t>   -R reference.fa \</a:t>
            </a:r>
            <a:endParaRPr sz="1600" b="1">
              <a:latin typeface="Courier New"/>
              <a:ea typeface="Courier New"/>
              <a:cs typeface="Courier New"/>
              <a:sym typeface="Courier New"/>
            </a:endParaRPr>
          </a:p>
          <a:p>
            <a:pPr marL="0" lvl="0" indent="0" algn="l" rtl="0">
              <a:spcBef>
                <a:spcPts val="1200"/>
              </a:spcBef>
              <a:spcAft>
                <a:spcPts val="0"/>
              </a:spcAft>
              <a:buNone/>
            </a:pPr>
            <a:r>
              <a:rPr lang="en" sz="1600" b="1">
                <a:latin typeface="Courier New"/>
                <a:ea typeface="Courier New"/>
                <a:cs typeface="Courier New"/>
                <a:sym typeface="Courier New"/>
              </a:rPr>
              <a:t>   -I sample.bam \</a:t>
            </a:r>
            <a:endParaRPr sz="1600" b="1">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600" b="1">
                <a:latin typeface="Courier New"/>
                <a:ea typeface="Courier New"/>
                <a:cs typeface="Courier New"/>
                <a:sym typeface="Courier New"/>
              </a:rPr>
              <a:t>   -O single_sample.vcf.gz</a:t>
            </a:r>
            <a:endParaRPr sz="1600" b="1">
              <a:latin typeface="Courier New"/>
              <a:ea typeface="Courier New"/>
              <a:cs typeface="Courier New"/>
              <a:sym typeface="Courier New"/>
            </a:endParaRPr>
          </a:p>
          <a:p>
            <a:pPr marL="0" lvl="0" indent="0" algn="l" rtl="0">
              <a:spcBef>
                <a:spcPts val="1200"/>
              </a:spcBef>
              <a:spcAft>
                <a:spcPts val="1200"/>
              </a:spcAft>
              <a:buNone/>
            </a:pPr>
            <a:endParaRPr sz="1600"/>
          </a:p>
        </p:txBody>
      </p:sp>
      <p:sp>
        <p:nvSpPr>
          <p:cNvPr id="239" name="Google Shape;239;p35"/>
          <p:cNvSpPr txBox="1">
            <a:spLocks noGrp="1"/>
          </p:cNvSpPr>
          <p:nvPr>
            <p:ph type="body" idx="1"/>
          </p:nvPr>
        </p:nvSpPr>
        <p:spPr>
          <a:xfrm>
            <a:off x="4407575" y="1096475"/>
            <a:ext cx="47040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600"/>
              <a:t>Tumor only mode with PON + germline resource (for when you don’t have a matched normal):</a:t>
            </a:r>
            <a:endParaRPr sz="1600"/>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gatk Mutect2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-R reference.fa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-I sample.bam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--germline-resource af-only-gnomad.vcf.gz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--panel-of-normals pon.vcf.gz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-O single_sample.vcf.gz</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endParaRPr sz="1600" b="1">
              <a:latin typeface="Courier New"/>
              <a:ea typeface="Courier New"/>
              <a:cs typeface="Courier New"/>
              <a:sym typeface="Courier New"/>
            </a:endParaRPr>
          </a:p>
          <a:p>
            <a:pPr marL="0" lvl="0" indent="0" algn="l" rtl="0">
              <a:lnSpc>
                <a:spcPct val="95000"/>
              </a:lnSpc>
              <a:spcBef>
                <a:spcPts val="1200"/>
              </a:spcBef>
              <a:spcAft>
                <a:spcPts val="1200"/>
              </a:spcAft>
              <a:buSzPts val="770"/>
              <a:buNone/>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outputs</a:t>
            </a:r>
            <a:endParaRPr dirty="0"/>
          </a:p>
        </p:txBody>
      </p:sp>
      <p:sp>
        <p:nvSpPr>
          <p:cNvPr id="245" name="Google Shape;245;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 VCF file of somatic variant calls</a:t>
            </a:r>
            <a:endParaRPr dirty="0"/>
          </a:p>
          <a:p>
            <a:pPr marL="0" lvl="0" indent="0" algn="l" rtl="0">
              <a:spcBef>
                <a:spcPts val="1200"/>
              </a:spcBef>
              <a:spcAft>
                <a:spcPts val="0"/>
              </a:spcAft>
              <a:buNone/>
            </a:pPr>
            <a:r>
              <a:rPr lang="en" dirty="0"/>
              <a:t>Important fields: DP, GQ, GT, VAF</a:t>
            </a:r>
            <a:br>
              <a:rPr lang="en" dirty="0"/>
            </a:br>
            <a:endParaRPr dirty="0"/>
          </a:p>
          <a:p>
            <a:pPr marL="0" lvl="0" indent="0" algn="l" rtl="0">
              <a:spcBef>
                <a:spcPts val="1200"/>
              </a:spcBef>
              <a:spcAft>
                <a:spcPts val="0"/>
              </a:spcAft>
              <a:buNone/>
            </a:pPr>
            <a:r>
              <a:rPr lang="en" dirty="0"/>
              <a:t>Useful options:</a:t>
            </a:r>
            <a:endParaRPr dirty="0"/>
          </a:p>
          <a:p>
            <a:pPr marL="457200" lvl="1" indent="0">
              <a:spcBef>
                <a:spcPts val="1200"/>
              </a:spcBef>
              <a:buNone/>
            </a:pPr>
            <a:r>
              <a:rPr lang="en" dirty="0"/>
              <a:t>--annotations &lt;annotation&gt; : add fields like DP (depth) to output</a:t>
            </a:r>
            <a:endParaRPr dirty="0"/>
          </a:p>
          <a:p>
            <a:pPr marL="457200" lvl="1" indent="0">
              <a:spcBef>
                <a:spcPts val="1200"/>
              </a:spcBef>
              <a:buNone/>
            </a:pPr>
            <a:r>
              <a:rPr lang="en" dirty="0"/>
              <a:t>--annotation-group &lt;annotation group&gt; : add groups of fields to output</a:t>
            </a:r>
            <a:endParaRPr dirty="0"/>
          </a:p>
        </p:txBody>
      </p:sp>
      <p:pic>
        <p:nvPicPr>
          <p:cNvPr id="2" name="Picture 1">
            <a:extLst>
              <a:ext uri="{FF2B5EF4-FFF2-40B4-BE49-F238E27FC236}">
                <a16:creationId xmlns:a16="http://schemas.microsoft.com/office/drawing/2014/main" id="{B9F3D9F2-B9C9-2F3A-8B1E-C0232506DB84}"/>
              </a:ext>
            </a:extLst>
          </p:cNvPr>
          <p:cNvPicPr>
            <a:picLocks noChangeAspect="1"/>
          </p:cNvPicPr>
          <p:nvPr/>
        </p:nvPicPr>
        <p:blipFill>
          <a:blip r:embed="rId3"/>
          <a:stretch>
            <a:fillRect/>
          </a:stretch>
        </p:blipFill>
        <p:spPr>
          <a:xfrm>
            <a:off x="7195244" y="1450975"/>
            <a:ext cx="1266825" cy="14097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251" name="Google Shape;251;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Mutect2 is very slow. Some ways to speed it up:</a:t>
            </a:r>
            <a:endParaRPr/>
          </a:p>
          <a:p>
            <a:pPr marL="457200" lvl="0" indent="-342900" algn="l" rtl="0">
              <a:spcBef>
                <a:spcPts val="1200"/>
              </a:spcBef>
              <a:spcAft>
                <a:spcPts val="0"/>
              </a:spcAft>
              <a:buSzPts val="1800"/>
              <a:buChar char="●"/>
            </a:pPr>
            <a:r>
              <a:rPr lang="en"/>
              <a:t>Split analysis across genomic intervals (standard way)</a:t>
            </a:r>
            <a:endParaRPr/>
          </a:p>
          <a:p>
            <a:pPr marL="457200" lvl="0" indent="-342900" algn="l" rtl="0">
              <a:spcBef>
                <a:spcPts val="0"/>
              </a:spcBef>
              <a:spcAft>
                <a:spcPts val="0"/>
              </a:spcAft>
              <a:buSzPts val="1800"/>
              <a:buChar char="●"/>
            </a:pPr>
            <a:r>
              <a:rPr lang="en"/>
              <a:t>Add more threads (slight boost)</a:t>
            </a:r>
            <a:endParaRPr/>
          </a:p>
          <a:p>
            <a:pPr marL="457200" lvl="0" indent="-342900" algn="l" rtl="0">
              <a:spcBef>
                <a:spcPts val="0"/>
              </a:spcBef>
              <a:spcAft>
                <a:spcPts val="0"/>
              </a:spcAft>
              <a:buSzPts val="1800"/>
              <a:buChar char="●"/>
            </a:pPr>
            <a:r>
              <a:rPr lang="en"/>
              <a:t>Use an accelerated version (e.g., Nvidia Clara Parabricks, Sentieon, etc.)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257" name="Google Shape;25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You’ll learn today to run Mutect2 locally using GATK, but:</a:t>
            </a:r>
          </a:p>
          <a:p>
            <a:pPr marL="285750" indent="-285750"/>
            <a:r>
              <a:rPr lang="en-US" dirty="0"/>
              <a:t>You can run mutect2 in a workflow (e.g., </a:t>
            </a:r>
            <a:r>
              <a:rPr lang="en-US" dirty="0" err="1"/>
              <a:t>NextFlow</a:t>
            </a:r>
            <a:r>
              <a:rPr lang="en-US" dirty="0"/>
              <a:t>, </a:t>
            </a:r>
            <a:r>
              <a:rPr lang="en-US" dirty="0" err="1"/>
              <a:t>SnakeMake</a:t>
            </a:r>
            <a:r>
              <a:rPr lang="en-US" dirty="0"/>
              <a:t>, or WDL)</a:t>
            </a:r>
          </a:p>
          <a:p>
            <a:pPr marL="285750" indent="-285750"/>
            <a:r>
              <a:rPr lang="en-US" dirty="0"/>
              <a:t>You can run it in the Cloud (.e.g. on Terra) (warning: can be expensive!)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calling</a:t>
            </a:r>
            <a:endParaRPr dirty="0"/>
          </a:p>
        </p:txBody>
      </p:sp>
      <p:sp>
        <p:nvSpPr>
          <p:cNvPr id="149" name="Google Shape;14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1700" dirty="0"/>
              <a:t>Our aligned reads will have variation relative to the reference. When we call variants, we </a:t>
            </a:r>
            <a:r>
              <a:rPr lang="en" sz="1700" u="sng" dirty="0"/>
              <a:t>probabilistically assign alleles and genotypes to these variations based on the evidence provided by our alignments</a:t>
            </a:r>
            <a:endParaRPr sz="1700" u="sng"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r>
              <a:rPr lang="en" sz="1570" dirty="0"/>
              <a:t>Rules of thumb:</a:t>
            </a:r>
            <a:endParaRPr sz="1570" dirty="0"/>
          </a:p>
          <a:p>
            <a:pPr marL="457200" lvl="0" indent="-290947" algn="l" rtl="0">
              <a:spcBef>
                <a:spcPts val="1200"/>
              </a:spcBef>
              <a:spcAft>
                <a:spcPts val="0"/>
              </a:spcAft>
              <a:buSzPct val="100000"/>
              <a:buChar char="●"/>
            </a:pPr>
            <a:r>
              <a:rPr lang="en" sz="1570" dirty="0"/>
              <a:t>humans have a germline mutation on average every 1000 bp (99.9% identical)</a:t>
            </a:r>
            <a:endParaRPr sz="1570" dirty="0"/>
          </a:p>
          <a:p>
            <a:pPr marL="457200" lvl="0" indent="-290947" algn="l" rtl="0">
              <a:spcBef>
                <a:spcPts val="0"/>
              </a:spcBef>
              <a:spcAft>
                <a:spcPts val="0"/>
              </a:spcAft>
              <a:buSzPct val="100000"/>
              <a:buChar char="●"/>
            </a:pPr>
            <a:r>
              <a:rPr lang="en" sz="1570" dirty="0"/>
              <a:t>SNPs are roughly 10x more frequent than indels (except in hypermutator genotypes like Microsatellite Instability)</a:t>
            </a:r>
            <a:endParaRPr sz="1570" dirty="0"/>
          </a:p>
          <a:p>
            <a:pPr marL="457200" lvl="0" indent="-290947" algn="l" rtl="0">
              <a:spcBef>
                <a:spcPts val="0"/>
              </a:spcBef>
              <a:spcAft>
                <a:spcPts val="0"/>
              </a:spcAft>
              <a:buSzPct val="100000"/>
              <a:buChar char="●"/>
            </a:pPr>
            <a:r>
              <a:rPr lang="en" sz="1570" dirty="0"/>
              <a:t>While each tumor has a unique number of mutations, within each cancer type the number of observed somatic mutations is often remarkably consistent (e.g. in thyroid cancer hundreds of mutations, in colon cancer 1000s, etc.)</a:t>
            </a:r>
            <a:endParaRPr sz="1570" dirty="0"/>
          </a:p>
          <a:p>
            <a:pPr marL="0" lvl="0" indent="0" algn="l" rtl="0">
              <a:spcBef>
                <a:spcPts val="1200"/>
              </a:spcBef>
              <a:spcAft>
                <a:spcPts val="1200"/>
              </a:spcAft>
              <a:buNone/>
            </a:pPr>
            <a:endParaRPr sz="1700" dirty="0"/>
          </a:p>
        </p:txBody>
      </p:sp>
      <p:sp>
        <p:nvSpPr>
          <p:cNvPr id="150" name="Google Shape;150;p24"/>
          <p:cNvSpPr txBox="1"/>
          <p:nvPr/>
        </p:nvSpPr>
        <p:spPr>
          <a:xfrm>
            <a:off x="1906350" y="2416075"/>
            <a:ext cx="624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ACTGGAATGGCCAAAAATGCTTAAGGCCTTATGGAAATGGAATCCACCA</a:t>
            </a:r>
            <a:endParaRPr/>
          </a:p>
        </p:txBody>
      </p:sp>
      <p:sp>
        <p:nvSpPr>
          <p:cNvPr id="151" name="Google Shape;151;p24"/>
          <p:cNvSpPr txBox="1"/>
          <p:nvPr/>
        </p:nvSpPr>
        <p:spPr>
          <a:xfrm>
            <a:off x="2786250" y="2142625"/>
            <a:ext cx="193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TGG</a:t>
            </a:r>
            <a:r>
              <a:rPr lang="en">
                <a:solidFill>
                  <a:srgbClr val="CC0000"/>
                </a:solidFill>
              </a:rPr>
              <a:t>T</a:t>
            </a:r>
            <a:r>
              <a:rPr lang="en"/>
              <a:t>CAAAAAT</a:t>
            </a:r>
            <a:r>
              <a:rPr lang="en">
                <a:solidFill>
                  <a:srgbClr val="1155CC"/>
                </a:solidFill>
              </a:rPr>
              <a:t>-</a:t>
            </a:r>
            <a:r>
              <a:rPr lang="en"/>
              <a:t>C</a:t>
            </a:r>
            <a:endParaRPr/>
          </a:p>
        </p:txBody>
      </p:sp>
      <p:sp>
        <p:nvSpPr>
          <p:cNvPr id="152" name="Google Shape;152;p24"/>
          <p:cNvSpPr txBox="1"/>
          <p:nvPr/>
        </p:nvSpPr>
        <p:spPr>
          <a:xfrm>
            <a:off x="1001975" y="2416075"/>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Reference:</a:t>
            </a:r>
            <a:endParaRPr/>
          </a:p>
        </p:txBody>
      </p:sp>
      <p:sp>
        <p:nvSpPr>
          <p:cNvPr id="153" name="Google Shape;153;p24"/>
          <p:cNvSpPr txBox="1"/>
          <p:nvPr/>
        </p:nvSpPr>
        <p:spPr>
          <a:xfrm>
            <a:off x="1001975" y="2171550"/>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Aligned read(s):</a:t>
            </a:r>
            <a:endParaRPr/>
          </a:p>
        </p:txBody>
      </p:sp>
      <p:sp>
        <p:nvSpPr>
          <p:cNvPr id="154" name="Google Shape;154;p24"/>
          <p:cNvSpPr/>
          <p:nvPr/>
        </p:nvSpPr>
        <p:spPr>
          <a:xfrm>
            <a:off x="3298175" y="2805550"/>
            <a:ext cx="66900" cy="1170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p:nvPr/>
        </p:nvSpPr>
        <p:spPr>
          <a:xfrm>
            <a:off x="4212575" y="2805550"/>
            <a:ext cx="66900" cy="1170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4"/>
          <p:cNvSpPr txBox="1"/>
          <p:nvPr/>
        </p:nvSpPr>
        <p:spPr>
          <a:xfrm>
            <a:off x="3284675" y="1969375"/>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CAAAAAT</a:t>
            </a:r>
            <a:r>
              <a:rPr lang="en">
                <a:solidFill>
                  <a:srgbClr val="1155CC"/>
                </a:solidFill>
              </a:rPr>
              <a:t>-</a:t>
            </a:r>
            <a:r>
              <a:rPr lang="en"/>
              <a:t>CTTA</a:t>
            </a:r>
            <a:endParaRPr/>
          </a:p>
        </p:txBody>
      </p:sp>
      <p:sp>
        <p:nvSpPr>
          <p:cNvPr id="157" name="Google Shape;157;p24"/>
          <p:cNvSpPr txBox="1"/>
          <p:nvPr/>
        </p:nvSpPr>
        <p:spPr>
          <a:xfrm>
            <a:off x="2329050" y="1771350"/>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GAATTGG</a:t>
            </a:r>
            <a:r>
              <a:rPr lang="en">
                <a:solidFill>
                  <a:srgbClr val="CC0000"/>
                </a:solidFill>
              </a:rPr>
              <a:t>T</a:t>
            </a:r>
            <a:r>
              <a:rPr lang="en"/>
              <a:t>CAAAAAT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What types of variants might we find?</a:t>
            </a:r>
            <a:endParaRPr dirty="0"/>
          </a:p>
        </p:txBody>
      </p:sp>
      <p:sp>
        <p:nvSpPr>
          <p:cNvPr id="163" name="Google Shape;16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dirty="0"/>
              <a:t>Single-nucleotide variants</a:t>
            </a:r>
            <a:endParaRPr dirty="0"/>
          </a:p>
          <a:p>
            <a:pPr marL="457200" lvl="0" indent="-317182" algn="l" rtl="0">
              <a:spcBef>
                <a:spcPts val="1200"/>
              </a:spcBef>
              <a:spcAft>
                <a:spcPts val="0"/>
              </a:spcAft>
              <a:buSzPct val="100000"/>
              <a:buChar char="●"/>
            </a:pPr>
            <a:r>
              <a:rPr lang="en" dirty="0"/>
              <a:t>Mutation substitutes a single basepair (e.g., C-&gt;T)</a:t>
            </a:r>
            <a:endParaRPr dirty="0"/>
          </a:p>
          <a:p>
            <a:pPr marL="0" lvl="0" indent="0" algn="l" rtl="0">
              <a:spcBef>
                <a:spcPts val="1200"/>
              </a:spcBef>
              <a:spcAft>
                <a:spcPts val="0"/>
              </a:spcAft>
              <a:buNone/>
            </a:pPr>
            <a:r>
              <a:rPr lang="en" dirty="0"/>
              <a:t>Multi-nucleotide variants</a:t>
            </a:r>
            <a:endParaRPr dirty="0"/>
          </a:p>
          <a:p>
            <a:pPr marL="457200" lvl="0" indent="-317182" algn="l" rtl="0">
              <a:spcBef>
                <a:spcPts val="1200"/>
              </a:spcBef>
              <a:spcAft>
                <a:spcPts val="0"/>
              </a:spcAft>
              <a:buSzPct val="100000"/>
              <a:buChar char="●"/>
            </a:pPr>
            <a:r>
              <a:rPr lang="en" dirty="0"/>
              <a:t>Two or more adjacent nucleotides are substituted (e.g. CC-&gt;TT)</a:t>
            </a:r>
            <a:endParaRPr dirty="0"/>
          </a:p>
          <a:p>
            <a:pPr marL="0" lvl="0" indent="0" algn="l" rtl="0">
              <a:spcBef>
                <a:spcPts val="1200"/>
              </a:spcBef>
              <a:spcAft>
                <a:spcPts val="0"/>
              </a:spcAft>
              <a:buNone/>
            </a:pPr>
            <a:r>
              <a:rPr lang="en" dirty="0"/>
              <a:t>Insertion-deletion variants</a:t>
            </a:r>
            <a:endParaRPr dirty="0"/>
          </a:p>
          <a:p>
            <a:pPr marL="457200" lvl="0" indent="-317182" algn="l" rtl="0">
              <a:spcBef>
                <a:spcPts val="1200"/>
              </a:spcBef>
              <a:spcAft>
                <a:spcPts val="0"/>
              </a:spcAft>
              <a:buSzPct val="100000"/>
              <a:buChar char="●"/>
            </a:pPr>
            <a:r>
              <a:rPr lang="en" dirty="0"/>
              <a:t>One or more nucleotides are inserted into or deleted from the reference (e.g. AATTGGCC -&gt; AAT-GGCC and AATTGGCC -&gt; AATT</a:t>
            </a:r>
            <a:r>
              <a:rPr lang="en" u="sng" dirty="0"/>
              <a:t>TTT</a:t>
            </a:r>
            <a:r>
              <a:rPr lang="en" dirty="0"/>
              <a:t>GGCC)</a:t>
            </a:r>
            <a:endParaRPr dirty="0"/>
          </a:p>
          <a:p>
            <a:pPr marL="0" lvl="0" indent="0" algn="l" rtl="0">
              <a:spcBef>
                <a:spcPts val="1200"/>
              </a:spcBef>
              <a:spcAft>
                <a:spcPts val="0"/>
              </a:spcAft>
              <a:buNone/>
            </a:pPr>
            <a:r>
              <a:rPr lang="en" dirty="0"/>
              <a:t>Structural variants</a:t>
            </a:r>
            <a:endParaRPr dirty="0"/>
          </a:p>
          <a:p>
            <a:pPr marL="457200" lvl="0" indent="-317182" algn="l" rtl="0">
              <a:spcBef>
                <a:spcPts val="1200"/>
              </a:spcBef>
              <a:spcAft>
                <a:spcPts val="0"/>
              </a:spcAft>
              <a:buSzPct val="100000"/>
              <a:buChar char="●"/>
            </a:pPr>
            <a:r>
              <a:rPr lang="en" dirty="0"/>
              <a:t>Large (&gt;50bp) changes to the genome that may alter copy number, orientation, chromosomal organization, etc.</a:t>
            </a:r>
          </a:p>
          <a:p>
            <a:pPr marL="457200" lvl="0" indent="-317182" algn="l" rtl="0">
              <a:spcBef>
                <a:spcPts val="1200"/>
              </a:spcBef>
              <a:spcAft>
                <a:spcPts val="0"/>
              </a:spcAft>
              <a:buSzPct val="100000"/>
              <a:buChar char="●"/>
            </a:pPr>
            <a:r>
              <a:rPr lang="en" dirty="0"/>
              <a:t>CNVs</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Somatic SNVs and Indels</a:t>
            </a:r>
            <a:endParaRPr dirty="0"/>
          </a:p>
        </p:txBody>
      </p:sp>
      <p:sp>
        <p:nvSpPr>
          <p:cNvPr id="169" name="Google Shape;169;p26"/>
          <p:cNvSpPr txBox="1">
            <a:spLocks noGrp="1"/>
          </p:cNvSpPr>
          <p:nvPr>
            <p:ph type="body" idx="1"/>
          </p:nvPr>
        </p:nvSpPr>
        <p:spPr>
          <a:xfrm>
            <a:off x="258650" y="1152475"/>
            <a:ext cx="4559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t>Somatic single-nucleotide variants (sSNVs) and indels are sometimes collectively referred to as SSVs (simple somatic variants)</a:t>
            </a:r>
            <a:endParaRPr sz="1400" dirty="0"/>
          </a:p>
          <a:p>
            <a:pPr marL="0" lvl="0" indent="0" algn="l" rtl="0">
              <a:spcBef>
                <a:spcPts val="1200"/>
              </a:spcBef>
              <a:spcAft>
                <a:spcPts val="0"/>
              </a:spcAft>
              <a:buNone/>
            </a:pPr>
            <a:r>
              <a:rPr lang="en" sz="1400" dirty="0"/>
              <a:t>Every tumor will have some, but total count (“mutation burden”) can vary both within and across cancer types.</a:t>
            </a:r>
            <a:endParaRPr sz="1400" dirty="0"/>
          </a:p>
          <a:p>
            <a:pPr marL="0" lvl="0" indent="0" algn="l" rtl="0">
              <a:spcBef>
                <a:spcPts val="1200"/>
              </a:spcBef>
              <a:spcAft>
                <a:spcPts val="0"/>
              </a:spcAft>
              <a:buNone/>
            </a:pPr>
            <a:r>
              <a:rPr lang="en" sz="1400" dirty="0"/>
              <a:t>Generally, anywhere from &lt;10 to tens-of-thousands of somatic mutations (vs. millions of germline variants)</a:t>
            </a:r>
            <a:endParaRPr sz="1400" dirty="0"/>
          </a:p>
          <a:p>
            <a:pPr marL="0" lvl="0" indent="0" algn="l" rtl="0">
              <a:spcBef>
                <a:spcPts val="1200"/>
              </a:spcBef>
              <a:spcAft>
                <a:spcPts val="1200"/>
              </a:spcAft>
              <a:buNone/>
            </a:pPr>
            <a:endParaRPr dirty="0"/>
          </a:p>
        </p:txBody>
      </p:sp>
      <p:pic>
        <p:nvPicPr>
          <p:cNvPr id="170" name="Google Shape;170;p26"/>
          <p:cNvPicPr preferRelativeResize="0"/>
          <p:nvPr/>
        </p:nvPicPr>
        <p:blipFill>
          <a:blip r:embed="rId3">
            <a:alphaModFix/>
          </a:blip>
          <a:stretch>
            <a:fillRect/>
          </a:stretch>
        </p:blipFill>
        <p:spPr>
          <a:xfrm>
            <a:off x="4638751" y="1530773"/>
            <a:ext cx="4505249" cy="2810933"/>
          </a:xfrm>
          <a:prstGeom prst="rect">
            <a:avLst/>
          </a:prstGeom>
          <a:noFill/>
          <a:ln>
            <a:noFill/>
          </a:ln>
        </p:spPr>
      </p:pic>
      <p:sp>
        <p:nvSpPr>
          <p:cNvPr id="171" name="Google Shape;171;p26"/>
          <p:cNvSpPr/>
          <p:nvPr/>
        </p:nvSpPr>
        <p:spPr>
          <a:xfrm rot="18689255">
            <a:off x="8779266" y="2350157"/>
            <a:ext cx="279900" cy="173055"/>
          </a:xfrm>
          <a:prstGeom prst="leftArrow">
            <a:avLst>
              <a:gd name="adj1" fmla="val 50000"/>
              <a:gd name="adj2" fmla="val 50000"/>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6515947" y="1716025"/>
            <a:ext cx="216495" cy="2537628"/>
          </a:xfrm>
          <a:prstGeom prst="rect">
            <a:avLst/>
          </a:prstGeom>
          <a:noFill/>
          <a:ln w="19050" cap="flat" cmpd="sng">
            <a:solidFill>
              <a:srgbClr val="FF0000">
                <a:alpha val="50196"/>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Connector 3">
            <a:extLst>
              <a:ext uri="{FF2B5EF4-FFF2-40B4-BE49-F238E27FC236}">
                <a16:creationId xmlns:a16="http://schemas.microsoft.com/office/drawing/2014/main" id="{BCA0D18C-A1C3-160E-F222-39D092ED5B41}"/>
              </a:ext>
            </a:extLst>
          </p:cNvPr>
          <p:cNvCxnSpPr/>
          <p:nvPr/>
        </p:nvCxnSpPr>
        <p:spPr>
          <a:xfrm flipV="1">
            <a:off x="5086773" y="3257973"/>
            <a:ext cx="0" cy="155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Structural variants</a:t>
            </a:r>
            <a:endParaRPr dirty="0"/>
          </a:p>
        </p:txBody>
      </p:sp>
      <p:sp>
        <p:nvSpPr>
          <p:cNvPr id="178" name="Google Shape;178;p27"/>
          <p:cNvSpPr txBox="1">
            <a:spLocks noGrp="1"/>
          </p:cNvSpPr>
          <p:nvPr>
            <p:ph type="body" idx="1"/>
          </p:nvPr>
        </p:nvSpPr>
        <p:spPr>
          <a:xfrm>
            <a:off x="311700" y="1228675"/>
            <a:ext cx="41529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Structural variants are large (&gt;50bp) alterations within the genome</a:t>
            </a:r>
            <a:endParaRPr/>
          </a:p>
          <a:p>
            <a:pPr marL="457200" lvl="0" indent="-325755" algn="l" rtl="0">
              <a:spcBef>
                <a:spcPts val="1200"/>
              </a:spcBef>
              <a:spcAft>
                <a:spcPts val="0"/>
              </a:spcAft>
              <a:buSzPct val="100000"/>
              <a:buChar char="●"/>
            </a:pPr>
            <a:r>
              <a:rPr lang="en"/>
              <a:t>Hard to detect in short reads</a:t>
            </a:r>
            <a:endParaRPr/>
          </a:p>
          <a:p>
            <a:pPr marL="457200" lvl="0" indent="-325755" algn="l" rtl="0">
              <a:spcBef>
                <a:spcPts val="0"/>
              </a:spcBef>
              <a:spcAft>
                <a:spcPts val="0"/>
              </a:spcAft>
              <a:buSzPct val="100000"/>
              <a:buChar char="●"/>
            </a:pPr>
            <a:r>
              <a:rPr lang="en"/>
              <a:t>Historically undersurveyed in short-read studies</a:t>
            </a:r>
            <a:endParaRPr/>
          </a:p>
          <a:p>
            <a:pPr marL="457200" lvl="0" indent="-325755" algn="l" rtl="0">
              <a:spcBef>
                <a:spcPts val="0"/>
              </a:spcBef>
              <a:spcAft>
                <a:spcPts val="0"/>
              </a:spcAft>
              <a:buSzPct val="100000"/>
              <a:buChar char="●"/>
            </a:pPr>
            <a:r>
              <a:rPr lang="en"/>
              <a:t>Occur more rarely than SSVs, but affect more basepairs of sequence</a:t>
            </a:r>
            <a:endParaRPr/>
          </a:p>
          <a:p>
            <a:pPr marL="457200" lvl="0" indent="-325755" algn="l" rtl="0">
              <a:spcBef>
                <a:spcPts val="0"/>
              </a:spcBef>
              <a:spcAft>
                <a:spcPts val="0"/>
              </a:spcAft>
              <a:buSzPct val="100000"/>
              <a:buChar char="●"/>
            </a:pPr>
            <a:r>
              <a:rPr lang="en"/>
              <a:t>Incredibly powerful impacts on genome</a:t>
            </a:r>
            <a:endParaRPr/>
          </a:p>
          <a:p>
            <a:pPr marL="914400" lvl="1" indent="-304165" algn="l" rtl="0">
              <a:spcBef>
                <a:spcPts val="0"/>
              </a:spcBef>
              <a:spcAft>
                <a:spcPts val="0"/>
              </a:spcAft>
              <a:buSzPct val="100000"/>
              <a:buChar char="○"/>
            </a:pPr>
            <a:r>
              <a:rPr lang="en"/>
              <a:t>Gene Fusions</a:t>
            </a:r>
            <a:endParaRPr/>
          </a:p>
          <a:p>
            <a:pPr marL="914400" lvl="1" indent="-304165" algn="l" rtl="0">
              <a:spcBef>
                <a:spcPts val="0"/>
              </a:spcBef>
              <a:spcAft>
                <a:spcPts val="0"/>
              </a:spcAft>
              <a:buSzPct val="100000"/>
              <a:buChar char="○"/>
            </a:pPr>
            <a:r>
              <a:rPr lang="en"/>
              <a:t>Promoter swapping</a:t>
            </a:r>
            <a:endParaRPr/>
          </a:p>
          <a:p>
            <a:pPr marL="914400" lvl="1" indent="-304165" algn="l" rtl="0">
              <a:spcBef>
                <a:spcPts val="0"/>
              </a:spcBef>
              <a:spcAft>
                <a:spcPts val="0"/>
              </a:spcAft>
              <a:buSzPct val="100000"/>
              <a:buChar char="○"/>
            </a:pPr>
            <a:r>
              <a:rPr lang="en"/>
              <a:t>Chromothripsis, kataegis, etc.</a:t>
            </a:r>
            <a:endParaRPr/>
          </a:p>
          <a:p>
            <a:pPr marL="457200" lvl="0" indent="-325755" algn="l" rtl="0">
              <a:spcBef>
                <a:spcPts val="0"/>
              </a:spcBef>
              <a:spcAft>
                <a:spcPts val="0"/>
              </a:spcAft>
              <a:buSzPct val="100000"/>
              <a:buChar char="●"/>
            </a:pPr>
            <a:r>
              <a:rPr lang="en"/>
              <a:t>Short read callers: delly, lumpy, Manta, svaba</a:t>
            </a:r>
            <a:endParaRPr/>
          </a:p>
          <a:p>
            <a:pPr marL="457200" lvl="0" indent="-325755" algn="l" rtl="0">
              <a:spcBef>
                <a:spcPts val="0"/>
              </a:spcBef>
              <a:spcAft>
                <a:spcPts val="0"/>
              </a:spcAft>
              <a:buSzPct val="100000"/>
              <a:buChar char="●"/>
            </a:pPr>
            <a:r>
              <a:rPr lang="en"/>
              <a:t>Long read callers: SNIFFLES2, PBSV</a:t>
            </a:r>
            <a:endParaRPr/>
          </a:p>
        </p:txBody>
      </p:sp>
      <p:pic>
        <p:nvPicPr>
          <p:cNvPr id="179" name="Google Shape;179;p27"/>
          <p:cNvPicPr preferRelativeResize="0"/>
          <p:nvPr/>
        </p:nvPicPr>
        <p:blipFill>
          <a:blip r:embed="rId3">
            <a:alphaModFix/>
          </a:blip>
          <a:stretch>
            <a:fillRect/>
          </a:stretch>
        </p:blipFill>
        <p:spPr>
          <a:xfrm>
            <a:off x="4464700" y="1152475"/>
            <a:ext cx="4510800" cy="3099700"/>
          </a:xfrm>
          <a:prstGeom prst="rect">
            <a:avLst/>
          </a:prstGeom>
          <a:noFill/>
          <a:ln>
            <a:noFill/>
          </a:ln>
        </p:spPr>
      </p:pic>
      <p:sp>
        <p:nvSpPr>
          <p:cNvPr id="180" name="Google Shape;180;p27"/>
          <p:cNvSpPr txBox="1"/>
          <p:nvPr/>
        </p:nvSpPr>
        <p:spPr>
          <a:xfrm>
            <a:off x="4460350" y="4151600"/>
            <a:ext cx="451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Types of structural variants and various evidence types (from Tattini et al 2015.)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3AE9-E005-EB86-A75B-0160EC6E6D9A}"/>
              </a:ext>
            </a:extLst>
          </p:cNvPr>
          <p:cNvSpPr>
            <a:spLocks noGrp="1"/>
          </p:cNvSpPr>
          <p:nvPr>
            <p:ph type="title"/>
          </p:nvPr>
        </p:nvSpPr>
        <p:spPr/>
        <p:txBody>
          <a:bodyPr/>
          <a:lstStyle/>
          <a:p>
            <a:r>
              <a:rPr lang="en-US" dirty="0"/>
              <a:t>Variant Calling</a:t>
            </a:r>
          </a:p>
        </p:txBody>
      </p:sp>
      <p:sp>
        <p:nvSpPr>
          <p:cNvPr id="3" name="Text Placeholder 2">
            <a:extLst>
              <a:ext uri="{FF2B5EF4-FFF2-40B4-BE49-F238E27FC236}">
                <a16:creationId xmlns:a16="http://schemas.microsoft.com/office/drawing/2014/main" id="{A2B7CCE4-E011-0C2A-1D5E-044FB625A472}"/>
              </a:ext>
            </a:extLst>
          </p:cNvPr>
          <p:cNvSpPr>
            <a:spLocks noGrp="1"/>
          </p:cNvSpPr>
          <p:nvPr>
            <p:ph type="body" idx="1"/>
          </p:nvPr>
        </p:nvSpPr>
        <p:spPr/>
        <p:txBody>
          <a:bodyPr>
            <a:normAutofit/>
          </a:bodyPr>
          <a:lstStyle/>
          <a:p>
            <a:pPr marL="0" lvl="0" indent="0" algn="ctr" rtl="0">
              <a:spcBef>
                <a:spcPts val="1200"/>
              </a:spcBef>
              <a:spcAft>
                <a:spcPts val="0"/>
              </a:spcAft>
              <a:buNone/>
            </a:pPr>
            <a:r>
              <a:rPr lang="en-US" sz="1800" dirty="0"/>
              <a:t>Rules of thumb:</a:t>
            </a:r>
          </a:p>
          <a:p>
            <a:pPr marL="166253" lvl="0" indent="0" algn="ctr" rtl="0">
              <a:spcBef>
                <a:spcPts val="1200"/>
              </a:spcBef>
              <a:spcAft>
                <a:spcPts val="0"/>
              </a:spcAft>
              <a:buSzPct val="100000"/>
              <a:buNone/>
            </a:pPr>
            <a:r>
              <a:rPr lang="en-US" dirty="0"/>
              <a:t>H</a:t>
            </a:r>
            <a:r>
              <a:rPr lang="en-US" sz="1800" dirty="0"/>
              <a:t>umans have a germline mutation on average every 1000 bp (99.9% identical)</a:t>
            </a:r>
            <a:br>
              <a:rPr lang="en-US" sz="1800" dirty="0"/>
            </a:br>
            <a:endParaRPr lang="en-US" sz="1800" dirty="0"/>
          </a:p>
          <a:p>
            <a:pPr marL="166253" lvl="0" indent="0" algn="ctr" rtl="0">
              <a:spcBef>
                <a:spcPts val="0"/>
              </a:spcBef>
              <a:spcAft>
                <a:spcPts val="0"/>
              </a:spcAft>
              <a:buSzPct val="100000"/>
              <a:buNone/>
            </a:pPr>
            <a:r>
              <a:rPr lang="en-US" sz="1800" dirty="0"/>
              <a:t>*SNPs are roughly 10x more frequent than indels (except in hypermutator genotypes like Microsatellite Instability) in both germline and somatic calls.*</a:t>
            </a:r>
            <a:br>
              <a:rPr lang="en-US" sz="1800" dirty="0"/>
            </a:br>
            <a:endParaRPr lang="en-US" sz="1800" dirty="0"/>
          </a:p>
          <a:p>
            <a:pPr marL="166253" lvl="0" indent="0" algn="ctr" rtl="0">
              <a:spcBef>
                <a:spcPts val="0"/>
              </a:spcBef>
              <a:spcAft>
                <a:spcPts val="0"/>
              </a:spcAft>
              <a:buSzPct val="100000"/>
              <a:buNone/>
            </a:pPr>
            <a:r>
              <a:rPr lang="en-US" sz="1800" dirty="0"/>
              <a:t>While each tumor has a unique number of mutations, within each cancer type the number of observed somatic mutations is often remarkably consistent (e.g. in thyroid cancer hundreds of mutations, in colon cancer 1000s, etc.)</a:t>
            </a:r>
          </a:p>
          <a:p>
            <a:pPr algn="ctr"/>
            <a:endParaRPr lang="en-US" dirty="0"/>
          </a:p>
        </p:txBody>
      </p:sp>
    </p:spTree>
    <p:extLst>
      <p:ext uri="{BB962C8B-B14F-4D97-AF65-F5344CB8AC3E}">
        <p14:creationId xmlns:p14="http://schemas.microsoft.com/office/powerpoint/2010/main" val="403626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Somatic mutations</a:t>
            </a:r>
            <a:endParaRPr dirty="0"/>
          </a:p>
        </p:txBody>
      </p:sp>
      <p:sp>
        <p:nvSpPr>
          <p:cNvPr id="73" name="Google Shape;73;p16"/>
          <p:cNvSpPr txBox="1">
            <a:spLocks noGrp="1"/>
          </p:cNvSpPr>
          <p:nvPr>
            <p:ph type="body" idx="1"/>
          </p:nvPr>
        </p:nvSpPr>
        <p:spPr>
          <a:xfrm>
            <a:off x="311700" y="1152475"/>
            <a:ext cx="443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t>Somatic mutations occur in cells </a:t>
            </a:r>
            <a:r>
              <a:rPr lang="en" sz="1600"/>
              <a:t>after fertilization </a:t>
            </a:r>
            <a:r>
              <a:rPr lang="en" sz="1600" dirty="0"/>
              <a:t>which do not belong to the germline.</a:t>
            </a:r>
            <a:endParaRPr sz="1600" dirty="0"/>
          </a:p>
          <a:p>
            <a:pPr marL="0" lvl="0" indent="0" algn="l" rtl="0">
              <a:spcBef>
                <a:spcPts val="1200"/>
              </a:spcBef>
              <a:spcAft>
                <a:spcPts val="0"/>
              </a:spcAft>
              <a:buNone/>
            </a:pPr>
            <a:r>
              <a:rPr lang="en" sz="1600" dirty="0"/>
              <a:t>Somatic mutations may occur in almost any cell in the body.</a:t>
            </a:r>
            <a:endParaRPr sz="1600" dirty="0"/>
          </a:p>
          <a:p>
            <a:pPr marL="0" lvl="0" indent="0" algn="l" rtl="0">
              <a:spcBef>
                <a:spcPts val="1200"/>
              </a:spcBef>
              <a:spcAft>
                <a:spcPts val="1200"/>
              </a:spcAft>
              <a:buNone/>
            </a:pPr>
            <a:r>
              <a:rPr lang="en" sz="1600" dirty="0"/>
              <a:t>In contrast to germline mutations, somatic mutations are never passed on to future generations.</a:t>
            </a:r>
            <a:endParaRPr sz="1600" dirty="0"/>
          </a:p>
        </p:txBody>
      </p:sp>
      <p:pic>
        <p:nvPicPr>
          <p:cNvPr id="74" name="Google Shape;74;p16"/>
          <p:cNvPicPr preferRelativeResize="0"/>
          <p:nvPr/>
        </p:nvPicPr>
        <p:blipFill>
          <a:blip r:embed="rId3">
            <a:alphaModFix/>
          </a:blip>
          <a:stretch>
            <a:fillRect/>
          </a:stretch>
        </p:blipFill>
        <p:spPr>
          <a:xfrm>
            <a:off x="4904439" y="1156877"/>
            <a:ext cx="3642923" cy="3646474"/>
          </a:xfrm>
          <a:prstGeom prst="rect">
            <a:avLst/>
          </a:prstGeom>
          <a:noFill/>
          <a:ln>
            <a:noFill/>
          </a:ln>
        </p:spPr>
      </p:pic>
      <p:sp>
        <p:nvSpPr>
          <p:cNvPr id="75" name="Google Shape;75;p16"/>
          <p:cNvSpPr txBox="1"/>
          <p:nvPr/>
        </p:nvSpPr>
        <p:spPr>
          <a:xfrm>
            <a:off x="215775" y="4703625"/>
            <a:ext cx="733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https://www.mdpi.com/1422-0067/22/1/336/htm</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Integrated Genomics Viewer (IGV)</a:t>
            </a:r>
            <a:endParaRPr dirty="0"/>
          </a:p>
        </p:txBody>
      </p:sp>
      <p:sp>
        <p:nvSpPr>
          <p:cNvPr id="263" name="Google Shape;26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dirty="0"/>
              <a:t>IGV is a program for viewing alignments (</a:t>
            </a:r>
            <a:r>
              <a:rPr lang="en" sz="1400" u="sng" dirty="0">
                <a:solidFill>
                  <a:schemeClr val="hlink"/>
                </a:solidFill>
                <a:hlinkClick r:id="rId3"/>
              </a:rPr>
              <a:t>https://software.broadinstitute.org/software/igv/</a:t>
            </a:r>
            <a:r>
              <a:rPr lang="en" sz="1400" dirty="0"/>
              <a:t>)</a:t>
            </a:r>
            <a:endParaRPr sz="1400" dirty="0"/>
          </a:p>
          <a:p>
            <a:pPr marL="0" lvl="0" indent="0" algn="ctr" rtl="0">
              <a:spcBef>
                <a:spcPts val="1200"/>
              </a:spcBef>
              <a:spcAft>
                <a:spcPts val="1200"/>
              </a:spcAft>
              <a:buNone/>
            </a:pPr>
            <a:endParaRPr sz="1400" dirty="0"/>
          </a:p>
        </p:txBody>
      </p:sp>
      <p:pic>
        <p:nvPicPr>
          <p:cNvPr id="264" name="Google Shape;264;p39"/>
          <p:cNvPicPr preferRelativeResize="0"/>
          <p:nvPr/>
        </p:nvPicPr>
        <p:blipFill>
          <a:blip r:embed="rId4">
            <a:alphaModFix/>
          </a:blip>
          <a:stretch>
            <a:fillRect/>
          </a:stretch>
        </p:blipFill>
        <p:spPr>
          <a:xfrm>
            <a:off x="1769449" y="1513763"/>
            <a:ext cx="5605101" cy="3335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IGV</a:t>
            </a:r>
            <a:endParaRPr dirty="0"/>
          </a:p>
        </p:txBody>
      </p:sp>
      <p:pic>
        <p:nvPicPr>
          <p:cNvPr id="270" name="Google Shape;270;p40"/>
          <p:cNvPicPr preferRelativeResize="0"/>
          <p:nvPr/>
        </p:nvPicPr>
        <p:blipFill>
          <a:blip r:embed="rId3">
            <a:alphaModFix/>
          </a:blip>
          <a:stretch>
            <a:fillRect/>
          </a:stretch>
        </p:blipFill>
        <p:spPr>
          <a:xfrm>
            <a:off x="1299525" y="1017723"/>
            <a:ext cx="6544951" cy="3894425"/>
          </a:xfrm>
          <a:prstGeom prst="rect">
            <a:avLst/>
          </a:prstGeom>
          <a:noFill/>
          <a:ln>
            <a:noFill/>
          </a:ln>
        </p:spPr>
      </p:pic>
      <p:sp>
        <p:nvSpPr>
          <p:cNvPr id="271" name="Google Shape;271;p40"/>
          <p:cNvSpPr/>
          <p:nvPr/>
        </p:nvSpPr>
        <p:spPr>
          <a:xfrm>
            <a:off x="919900" y="135187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919900" y="2403750"/>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83425" y="334452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883425" y="423282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rot="-7108120">
            <a:off x="2809357" y="1882596"/>
            <a:ext cx="416004" cy="167934"/>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txBox="1"/>
          <p:nvPr/>
        </p:nvSpPr>
        <p:spPr>
          <a:xfrm>
            <a:off x="215975" y="1128075"/>
            <a:ext cx="96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Select Genome</a:t>
            </a:r>
            <a:endParaRPr/>
          </a:p>
        </p:txBody>
      </p:sp>
      <p:sp>
        <p:nvSpPr>
          <p:cNvPr id="277" name="Google Shape;277;p40"/>
          <p:cNvSpPr txBox="1"/>
          <p:nvPr/>
        </p:nvSpPr>
        <p:spPr>
          <a:xfrm>
            <a:off x="136400" y="2124400"/>
            <a:ext cx="96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Coverage</a:t>
            </a:r>
            <a:endParaRPr/>
          </a:p>
          <a:p>
            <a:pPr marL="0" lvl="0" indent="0" algn="l" rtl="0">
              <a:spcBef>
                <a:spcPts val="0"/>
              </a:spcBef>
              <a:spcAft>
                <a:spcPts val="0"/>
              </a:spcAft>
              <a:buNone/>
            </a:pPr>
            <a:r>
              <a:rPr lang="en"/>
              <a:t>Track</a:t>
            </a:r>
            <a:endParaRPr/>
          </a:p>
        </p:txBody>
      </p:sp>
      <p:sp>
        <p:nvSpPr>
          <p:cNvPr id="278" name="Google Shape;278;p40"/>
          <p:cNvSpPr txBox="1"/>
          <p:nvPr/>
        </p:nvSpPr>
        <p:spPr>
          <a:xfrm>
            <a:off x="136400" y="3094488"/>
            <a:ext cx="96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Read</a:t>
            </a:r>
            <a:endParaRPr/>
          </a:p>
          <a:p>
            <a:pPr marL="0" lvl="0" indent="0" algn="l" rtl="0">
              <a:spcBef>
                <a:spcPts val="0"/>
              </a:spcBef>
              <a:spcAft>
                <a:spcPts val="0"/>
              </a:spcAft>
              <a:buNone/>
            </a:pPr>
            <a:r>
              <a:rPr lang="en"/>
              <a:t>Track</a:t>
            </a:r>
            <a:endParaRPr/>
          </a:p>
        </p:txBody>
      </p:sp>
      <p:sp>
        <p:nvSpPr>
          <p:cNvPr id="279" name="Google Shape;279;p40"/>
          <p:cNvSpPr txBox="1"/>
          <p:nvPr/>
        </p:nvSpPr>
        <p:spPr>
          <a:xfrm>
            <a:off x="152400" y="3856625"/>
            <a:ext cx="109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Annotation</a:t>
            </a:r>
            <a:endParaRPr/>
          </a:p>
          <a:p>
            <a:pPr marL="0" lvl="0" indent="0" algn="l" rtl="0">
              <a:spcBef>
                <a:spcPts val="0"/>
              </a:spcBef>
              <a:spcAft>
                <a:spcPts val="0"/>
              </a:spcAft>
              <a:buNone/>
            </a:pPr>
            <a:r>
              <a:rPr lang="en"/>
              <a:t>Track</a:t>
            </a:r>
            <a:endParaRPr/>
          </a:p>
        </p:txBody>
      </p:sp>
      <p:sp>
        <p:nvSpPr>
          <p:cNvPr id="280" name="Google Shape;280;p40"/>
          <p:cNvSpPr/>
          <p:nvPr/>
        </p:nvSpPr>
        <p:spPr>
          <a:xfrm rot="-10797521">
            <a:off x="7760201" y="132755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rot="-4300956">
            <a:off x="3670003" y="1659774"/>
            <a:ext cx="416188" cy="168107"/>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txBox="1"/>
          <p:nvPr/>
        </p:nvSpPr>
        <p:spPr>
          <a:xfrm>
            <a:off x="8239600" y="1208475"/>
            <a:ext cx="9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Zoom</a:t>
            </a:r>
            <a:endParaRPr/>
          </a:p>
        </p:txBody>
      </p:sp>
      <p:sp>
        <p:nvSpPr>
          <p:cNvPr id="283" name="Google Shape;283;p40"/>
          <p:cNvSpPr txBox="1"/>
          <p:nvPr/>
        </p:nvSpPr>
        <p:spPr>
          <a:xfrm>
            <a:off x="3098050" y="1689675"/>
            <a:ext cx="825900" cy="831300"/>
          </a:xfrm>
          <a:prstGeom prst="rect">
            <a:avLst/>
          </a:prstGeom>
          <a:solidFill>
            <a:srgbClr val="FFFFFF">
              <a:alpha val="4583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Current window location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IGV</a:t>
            </a:r>
            <a:endParaRPr dirty="0"/>
          </a:p>
        </p:txBody>
      </p:sp>
      <p:sp>
        <p:nvSpPr>
          <p:cNvPr id="289" name="Google Shape;289;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0" name="Google Shape;290;p41"/>
          <p:cNvPicPr preferRelativeResize="0"/>
          <p:nvPr/>
        </p:nvPicPr>
        <p:blipFill>
          <a:blip r:embed="rId3">
            <a:alphaModFix/>
          </a:blip>
          <a:stretch>
            <a:fillRect/>
          </a:stretch>
        </p:blipFill>
        <p:spPr>
          <a:xfrm>
            <a:off x="767925" y="1058287"/>
            <a:ext cx="7800330" cy="3608963"/>
          </a:xfrm>
          <a:prstGeom prst="rect">
            <a:avLst/>
          </a:prstGeom>
          <a:noFill/>
          <a:ln>
            <a:noFill/>
          </a:ln>
        </p:spPr>
      </p:pic>
      <p:sp>
        <p:nvSpPr>
          <p:cNvPr id="291" name="Google Shape;291;p41"/>
          <p:cNvSpPr txBox="1"/>
          <p:nvPr/>
        </p:nvSpPr>
        <p:spPr>
          <a:xfrm>
            <a:off x="1884163" y="4703625"/>
            <a:ext cx="537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Useful paper:https://www.nature.com/articles/s41436-018-0278-z</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annotation</a:t>
            </a:r>
            <a:endParaRPr dirty="0"/>
          </a:p>
        </p:txBody>
      </p:sp>
      <p:sp>
        <p:nvSpPr>
          <p:cNvPr id="297" name="Google Shape;297;p42"/>
          <p:cNvSpPr txBox="1">
            <a:spLocks noGrp="1"/>
          </p:cNvSpPr>
          <p:nvPr>
            <p:ph type="body" idx="1"/>
          </p:nvPr>
        </p:nvSpPr>
        <p:spPr>
          <a:xfrm>
            <a:off x="311700" y="1120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Variant calls alone tell us only where a variant occurred in the genome and the allele / genotype.</a:t>
            </a:r>
            <a:endParaRPr/>
          </a:p>
          <a:p>
            <a:pPr marL="0" lvl="0" indent="0" algn="l" rtl="0">
              <a:spcBef>
                <a:spcPts val="1200"/>
              </a:spcBef>
              <a:spcAft>
                <a:spcPts val="0"/>
              </a:spcAft>
              <a:buNone/>
            </a:pPr>
            <a:endParaRPr/>
          </a:p>
          <a:p>
            <a:pPr marL="0" lvl="0" indent="0" algn="l" rtl="0">
              <a:spcBef>
                <a:spcPts val="1200"/>
              </a:spcBef>
              <a:spcAft>
                <a:spcPts val="0"/>
              </a:spcAft>
              <a:buNone/>
            </a:pPr>
            <a:r>
              <a:rPr lang="en"/>
              <a:t>To assess a variant in the context of cancer, we want to know:</a:t>
            </a:r>
            <a:endParaRPr/>
          </a:p>
          <a:p>
            <a:pPr marL="457200" lvl="0" indent="-325755" algn="l" rtl="0">
              <a:spcBef>
                <a:spcPts val="1200"/>
              </a:spcBef>
              <a:spcAft>
                <a:spcPts val="0"/>
              </a:spcAft>
              <a:buSzPct val="100000"/>
              <a:buChar char="●"/>
            </a:pPr>
            <a:r>
              <a:rPr lang="en"/>
              <a:t>Its frequency in the unaffected population</a:t>
            </a:r>
            <a:endParaRPr/>
          </a:p>
          <a:p>
            <a:pPr marL="457200" lvl="0" indent="-325755" algn="l" rtl="0">
              <a:spcBef>
                <a:spcPts val="0"/>
              </a:spcBef>
              <a:spcAft>
                <a:spcPts val="0"/>
              </a:spcAft>
              <a:buSzPct val="100000"/>
              <a:buChar char="●"/>
            </a:pPr>
            <a:r>
              <a:rPr lang="en"/>
              <a:t>Its frequency in cancer cases (from tumors of same/different type)</a:t>
            </a:r>
            <a:endParaRPr/>
          </a:p>
          <a:p>
            <a:pPr marL="457200" lvl="0" indent="-325755" algn="l" rtl="0">
              <a:spcBef>
                <a:spcPts val="0"/>
              </a:spcBef>
              <a:spcAft>
                <a:spcPts val="0"/>
              </a:spcAft>
              <a:buSzPct val="100000"/>
              <a:buChar char="●"/>
            </a:pPr>
            <a:r>
              <a:rPr lang="en"/>
              <a:t>Its possible impact on gene expression</a:t>
            </a:r>
            <a:endParaRPr/>
          </a:p>
          <a:p>
            <a:pPr marL="457200" lvl="0" indent="-325755" algn="l" rtl="0">
              <a:spcBef>
                <a:spcPts val="0"/>
              </a:spcBef>
              <a:spcAft>
                <a:spcPts val="0"/>
              </a:spcAft>
              <a:buSzPct val="100000"/>
              <a:buChar char="●"/>
            </a:pPr>
            <a:r>
              <a:rPr lang="en"/>
              <a:t>Its possible impact when translated to protein</a:t>
            </a:r>
            <a:endParaRPr/>
          </a:p>
          <a:p>
            <a:pPr marL="457200" lvl="0" indent="-325755" algn="l" rtl="0">
              <a:spcBef>
                <a:spcPts val="0"/>
              </a:spcBef>
              <a:spcAft>
                <a:spcPts val="0"/>
              </a:spcAft>
              <a:buSzPct val="100000"/>
              <a:buChar char="●"/>
            </a:pPr>
            <a:r>
              <a:rPr lang="en"/>
              <a:t>Any association to disease</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We annotate variants to link our calls with such information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annotations</a:t>
            </a:r>
            <a:endParaRPr dirty="0"/>
          </a:p>
        </p:txBody>
      </p:sp>
      <p:sp>
        <p:nvSpPr>
          <p:cNvPr id="303" name="Google Shape;303;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Where do annotations come from?</a:t>
            </a:r>
            <a:endParaRPr/>
          </a:p>
          <a:p>
            <a:pPr marL="457200" lvl="0" indent="-342900" algn="l" rtl="0">
              <a:spcBef>
                <a:spcPts val="1200"/>
              </a:spcBef>
              <a:spcAft>
                <a:spcPts val="0"/>
              </a:spcAft>
              <a:buSzPts val="1800"/>
              <a:buChar char="●"/>
            </a:pPr>
            <a:r>
              <a:rPr lang="en"/>
              <a:t>Gene and transcript databases (ENSEMBL, UCSC)</a:t>
            </a:r>
            <a:endParaRPr/>
          </a:p>
          <a:p>
            <a:pPr marL="457200" lvl="0" indent="-342900" algn="l" rtl="0">
              <a:spcBef>
                <a:spcPts val="0"/>
              </a:spcBef>
              <a:spcAft>
                <a:spcPts val="0"/>
              </a:spcAft>
              <a:buSzPts val="1800"/>
              <a:buChar char="●"/>
            </a:pPr>
            <a:r>
              <a:rPr lang="en"/>
              <a:t>Population databases (1000Genomes, dbSNP, COSMIC, PCAWG)</a:t>
            </a:r>
            <a:endParaRPr/>
          </a:p>
          <a:p>
            <a:pPr marL="457200" lvl="0" indent="-342900" algn="l" rtl="0">
              <a:spcBef>
                <a:spcPts val="0"/>
              </a:spcBef>
              <a:spcAft>
                <a:spcPts val="0"/>
              </a:spcAft>
              <a:buSzPts val="1800"/>
              <a:buChar char="●"/>
            </a:pPr>
            <a:r>
              <a:rPr lang="en"/>
              <a:t>Impact prediction software (CADD, REVEL, dbNSFP)</a:t>
            </a:r>
            <a:endParaRPr/>
          </a:p>
          <a:p>
            <a:pPr marL="457200" lvl="0" indent="-342900" algn="l" rtl="0">
              <a:spcBef>
                <a:spcPts val="0"/>
              </a:spcBef>
              <a:spcAft>
                <a:spcPts val="0"/>
              </a:spcAft>
              <a:buSzPts val="1800"/>
              <a:buChar char="●"/>
            </a:pPr>
            <a:r>
              <a:rPr lang="en"/>
              <a:t>Manual annotation (ClinVar, BRCA Exchange)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How do we annotate variants?</a:t>
            </a:r>
            <a:endParaRPr dirty="0"/>
          </a:p>
        </p:txBody>
      </p:sp>
      <p:sp>
        <p:nvSpPr>
          <p:cNvPr id="309" name="Google Shape;30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use annotation software, which adds fields to our data</a:t>
            </a:r>
            <a:endParaRPr dirty="0"/>
          </a:p>
          <a:p>
            <a:pPr marL="0" lvl="0" indent="0" algn="l" rtl="0">
              <a:spcBef>
                <a:spcPts val="1200"/>
              </a:spcBef>
              <a:spcAft>
                <a:spcPts val="0"/>
              </a:spcAft>
              <a:buNone/>
            </a:pPr>
            <a:r>
              <a:rPr lang="en" dirty="0"/>
              <a:t>Examples:</a:t>
            </a:r>
            <a:endParaRPr dirty="0"/>
          </a:p>
          <a:p>
            <a:pPr marL="457200" lvl="0" indent="-342900" algn="l" rtl="0">
              <a:spcBef>
                <a:spcPts val="1200"/>
              </a:spcBef>
              <a:spcAft>
                <a:spcPts val="0"/>
              </a:spcAft>
              <a:buSzPts val="1800"/>
              <a:buChar char="●"/>
            </a:pPr>
            <a:r>
              <a:rPr lang="en" dirty="0"/>
              <a:t>Variant Effect Predictor (VEP)</a:t>
            </a:r>
            <a:endParaRPr dirty="0"/>
          </a:p>
          <a:p>
            <a:pPr marL="457200" lvl="0" indent="-342900" algn="l" rtl="0">
              <a:spcBef>
                <a:spcPts val="0"/>
              </a:spcBef>
              <a:spcAft>
                <a:spcPts val="0"/>
              </a:spcAft>
              <a:buSzPts val="1800"/>
              <a:buChar char="●"/>
            </a:pPr>
            <a:r>
              <a:rPr lang="en" b="1" dirty="0"/>
              <a:t>Funcotator</a:t>
            </a:r>
            <a:endParaRPr b="1" dirty="0"/>
          </a:p>
          <a:p>
            <a:pPr marL="457200" lvl="0" indent="-342900" algn="l" rtl="0">
              <a:spcBef>
                <a:spcPts val="0"/>
              </a:spcBef>
              <a:spcAft>
                <a:spcPts val="0"/>
              </a:spcAft>
              <a:buSzPts val="1800"/>
              <a:buChar char="●"/>
            </a:pPr>
            <a:r>
              <a:rPr lang="en" dirty="0"/>
              <a:t>VCF2MAF</a:t>
            </a:r>
            <a:endParaRPr dirty="0"/>
          </a:p>
          <a:p>
            <a:pPr marL="457200" lvl="0" indent="-342900" algn="l" rtl="0">
              <a:spcBef>
                <a:spcPts val="0"/>
              </a:spcBef>
              <a:spcAft>
                <a:spcPts val="0"/>
              </a:spcAft>
              <a:buSzPts val="1800"/>
              <a:buChar char="●"/>
            </a:pPr>
            <a:r>
              <a:rPr lang="en" dirty="0"/>
              <a:t>Vcfanno</a:t>
            </a:r>
            <a:endParaRPr dirty="0"/>
          </a:p>
          <a:p>
            <a:pPr marL="457200" lvl="0" indent="-342900" algn="l" rtl="0">
              <a:spcBef>
                <a:spcPts val="0"/>
              </a:spcBef>
              <a:spcAft>
                <a:spcPts val="0"/>
              </a:spcAft>
              <a:buSzPts val="1800"/>
              <a:buChar char="●"/>
            </a:pPr>
            <a:r>
              <a:rPr lang="en" dirty="0"/>
              <a:t>SNPSwift</a:t>
            </a:r>
            <a:endParaRPr dirty="0"/>
          </a:p>
          <a:p>
            <a:pPr marL="0" lvl="0" indent="0" algn="l" rtl="0">
              <a:spcBef>
                <a:spcPts val="1200"/>
              </a:spcBef>
              <a:spcAft>
                <a:spcPts val="1200"/>
              </a:spcAft>
              <a:buNone/>
            </a:pPr>
            <a:r>
              <a:rPr lang="en" dirty="0"/>
              <a:t>Output: VCF or MAF (both tab-delimited files)</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 - important fields</a:t>
            </a:r>
            <a:endParaRPr dirty="0"/>
          </a:p>
        </p:txBody>
      </p:sp>
      <p:sp>
        <p:nvSpPr>
          <p:cNvPr id="315" name="Google Shape;31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16" name="Google Shape;316;p45"/>
          <p:cNvPicPr preferRelativeResize="0"/>
          <p:nvPr/>
        </p:nvPicPr>
        <p:blipFill>
          <a:blip r:embed="rId3">
            <a:alphaModFix/>
          </a:blip>
          <a:stretch>
            <a:fillRect/>
          </a:stretch>
        </p:blipFill>
        <p:spPr>
          <a:xfrm>
            <a:off x="257125" y="1195875"/>
            <a:ext cx="8575174" cy="2313300"/>
          </a:xfrm>
          <a:prstGeom prst="rect">
            <a:avLst/>
          </a:prstGeom>
          <a:noFill/>
          <a:ln>
            <a:noFill/>
          </a:ln>
        </p:spPr>
      </p:pic>
      <p:sp>
        <p:nvSpPr>
          <p:cNvPr id="317" name="Google Shape;317;p45"/>
          <p:cNvSpPr/>
          <p:nvPr/>
        </p:nvSpPr>
        <p:spPr>
          <a:xfrm>
            <a:off x="5047500" y="3527250"/>
            <a:ext cx="120000" cy="272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p:nvPr/>
        </p:nvSpPr>
        <p:spPr>
          <a:xfrm>
            <a:off x="5591875" y="3527249"/>
            <a:ext cx="91335" cy="61766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5"/>
          <p:cNvSpPr/>
          <p:nvPr/>
        </p:nvSpPr>
        <p:spPr>
          <a:xfrm>
            <a:off x="323100" y="3527250"/>
            <a:ext cx="120000" cy="272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5"/>
          <p:cNvSpPr/>
          <p:nvPr/>
        </p:nvSpPr>
        <p:spPr>
          <a:xfrm>
            <a:off x="7104900" y="3527250"/>
            <a:ext cx="120000" cy="272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B8D4ED8-7A57-A0E9-CB4E-2EE00B370EB3}"/>
              </a:ext>
            </a:extLst>
          </p:cNvPr>
          <p:cNvSpPr txBox="1"/>
          <p:nvPr/>
        </p:nvSpPr>
        <p:spPr>
          <a:xfrm>
            <a:off x="0" y="3837136"/>
            <a:ext cx="1149674" cy="307777"/>
          </a:xfrm>
          <a:prstGeom prst="rect">
            <a:avLst/>
          </a:prstGeom>
          <a:noFill/>
        </p:spPr>
        <p:txBody>
          <a:bodyPr wrap="none" rtlCol="0">
            <a:spAutoFit/>
          </a:bodyPr>
          <a:lstStyle/>
          <a:p>
            <a:r>
              <a:rPr lang="en-US" dirty="0"/>
              <a:t>Gene Name</a:t>
            </a:r>
          </a:p>
        </p:txBody>
      </p:sp>
      <p:sp>
        <p:nvSpPr>
          <p:cNvPr id="3" name="TextBox 2">
            <a:extLst>
              <a:ext uri="{FF2B5EF4-FFF2-40B4-BE49-F238E27FC236}">
                <a16:creationId xmlns:a16="http://schemas.microsoft.com/office/drawing/2014/main" id="{4A1C87D7-2482-AFDC-3388-D54298F34864}"/>
              </a:ext>
            </a:extLst>
          </p:cNvPr>
          <p:cNvSpPr txBox="1"/>
          <p:nvPr/>
        </p:nvSpPr>
        <p:spPr>
          <a:xfrm>
            <a:off x="4365220" y="3747536"/>
            <a:ext cx="1317990" cy="307777"/>
          </a:xfrm>
          <a:prstGeom prst="rect">
            <a:avLst/>
          </a:prstGeom>
          <a:noFill/>
        </p:spPr>
        <p:txBody>
          <a:bodyPr wrap="none" rtlCol="0">
            <a:spAutoFit/>
          </a:bodyPr>
          <a:lstStyle/>
          <a:p>
            <a:r>
              <a:rPr lang="en-US" dirty="0"/>
              <a:t>Mutation Type</a:t>
            </a:r>
          </a:p>
        </p:txBody>
      </p:sp>
      <p:sp>
        <p:nvSpPr>
          <p:cNvPr id="4" name="TextBox 3">
            <a:extLst>
              <a:ext uri="{FF2B5EF4-FFF2-40B4-BE49-F238E27FC236}">
                <a16:creationId xmlns:a16="http://schemas.microsoft.com/office/drawing/2014/main" id="{3636C874-E3FD-1659-209E-5F74B1FD7556}"/>
              </a:ext>
            </a:extLst>
          </p:cNvPr>
          <p:cNvSpPr txBox="1"/>
          <p:nvPr/>
        </p:nvSpPr>
        <p:spPr>
          <a:xfrm>
            <a:off x="5167500" y="4121710"/>
            <a:ext cx="1199367" cy="307777"/>
          </a:xfrm>
          <a:prstGeom prst="rect">
            <a:avLst/>
          </a:prstGeom>
          <a:noFill/>
        </p:spPr>
        <p:txBody>
          <a:bodyPr wrap="none" rtlCol="0">
            <a:spAutoFit/>
          </a:bodyPr>
          <a:lstStyle/>
          <a:p>
            <a:r>
              <a:rPr lang="en-US" dirty="0"/>
              <a:t>Variant Type</a:t>
            </a:r>
          </a:p>
        </p:txBody>
      </p:sp>
      <p:sp>
        <p:nvSpPr>
          <p:cNvPr id="6" name="TextBox 5">
            <a:extLst>
              <a:ext uri="{FF2B5EF4-FFF2-40B4-BE49-F238E27FC236}">
                <a16:creationId xmlns:a16="http://schemas.microsoft.com/office/drawing/2014/main" id="{15C90B25-1E62-218E-A43C-3CE8E9F77D0C}"/>
              </a:ext>
            </a:extLst>
          </p:cNvPr>
          <p:cNvSpPr txBox="1"/>
          <p:nvPr/>
        </p:nvSpPr>
        <p:spPr>
          <a:xfrm>
            <a:off x="6673419" y="3754478"/>
            <a:ext cx="982961" cy="307777"/>
          </a:xfrm>
          <a:prstGeom prst="rect">
            <a:avLst/>
          </a:prstGeom>
          <a:noFill/>
        </p:spPr>
        <p:txBody>
          <a:bodyPr wrap="none" rtlCol="0">
            <a:spAutoFit/>
          </a:bodyPr>
          <a:lstStyle/>
          <a:p>
            <a:r>
              <a:rPr lang="en-US" dirty="0" err="1"/>
              <a:t>dbSNP</a:t>
            </a:r>
            <a:r>
              <a:rPr lang="en-US" dirty="0"/>
              <a:t> ID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a:t>
            </a:r>
            <a:endParaRPr dirty="0"/>
          </a:p>
        </p:txBody>
      </p:sp>
      <p:sp>
        <p:nvSpPr>
          <p:cNvPr id="326" name="Google Shape;32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More useful MAF columns:</a:t>
            </a:r>
            <a:endParaRPr/>
          </a:p>
        </p:txBody>
      </p:sp>
      <p:pic>
        <p:nvPicPr>
          <p:cNvPr id="327" name="Google Shape;327;p46"/>
          <p:cNvPicPr preferRelativeResize="0"/>
          <p:nvPr/>
        </p:nvPicPr>
        <p:blipFill>
          <a:blip r:embed="rId3">
            <a:alphaModFix/>
          </a:blip>
          <a:stretch>
            <a:fillRect/>
          </a:stretch>
        </p:blipFill>
        <p:spPr>
          <a:xfrm>
            <a:off x="0" y="1721556"/>
            <a:ext cx="9143999" cy="1700389"/>
          </a:xfrm>
          <a:prstGeom prst="rect">
            <a:avLst/>
          </a:prstGeom>
          <a:noFill/>
          <a:ln>
            <a:noFill/>
          </a:ln>
        </p:spPr>
      </p:pic>
      <p:sp>
        <p:nvSpPr>
          <p:cNvPr id="328" name="Google Shape;328;p46"/>
          <p:cNvSpPr txBox="1"/>
          <p:nvPr/>
        </p:nvSpPr>
        <p:spPr>
          <a:xfrm>
            <a:off x="2306350" y="4283200"/>
            <a:ext cx="527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Q: What do we do once we have annotated variants?</a:t>
            </a:r>
            <a:endParaRPr/>
          </a:p>
          <a:p>
            <a:pPr marL="0" lvl="0" indent="0" algn="l" rtl="0">
              <a:spcBef>
                <a:spcPts val="0"/>
              </a:spcBef>
              <a:spcAft>
                <a:spcPts val="0"/>
              </a:spcAft>
              <a:buNone/>
            </a:pPr>
            <a:r>
              <a:rPr lang="en"/>
              <a:t>A: All the analyses we can actually publish!</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 -&gt; oncoplots</a:t>
            </a:r>
            <a:endParaRPr dirty="0"/>
          </a:p>
        </p:txBody>
      </p:sp>
      <p:sp>
        <p:nvSpPr>
          <p:cNvPr id="334" name="Google Shape;33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5" name="Google Shape;335;p47"/>
          <p:cNvPicPr preferRelativeResize="0"/>
          <p:nvPr/>
        </p:nvPicPr>
        <p:blipFill>
          <a:blip r:embed="rId3">
            <a:alphaModFix/>
          </a:blip>
          <a:stretch>
            <a:fillRect/>
          </a:stretch>
        </p:blipFill>
        <p:spPr>
          <a:xfrm>
            <a:off x="2397475" y="1152475"/>
            <a:ext cx="5233750" cy="3739924"/>
          </a:xfrm>
          <a:prstGeom prst="rect">
            <a:avLst/>
          </a:prstGeom>
          <a:noFill/>
          <a:ln>
            <a:noFill/>
          </a:ln>
        </p:spPr>
      </p:pic>
      <p:sp>
        <p:nvSpPr>
          <p:cNvPr id="336" name="Google Shape;336;p47"/>
          <p:cNvSpPr txBox="1"/>
          <p:nvPr/>
        </p:nvSpPr>
        <p:spPr>
          <a:xfrm>
            <a:off x="7631225" y="4703625"/>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4"/>
              </a:rPr>
              <a:t>Dawson 2020</a:t>
            </a:r>
            <a:endParaRPr sz="9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 -&gt; significantly mutated genes</a:t>
            </a:r>
            <a:endParaRPr dirty="0"/>
          </a:p>
        </p:txBody>
      </p:sp>
      <p:sp>
        <p:nvSpPr>
          <p:cNvPr id="342" name="Google Shape;342;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3" name="Google Shape;343;p48"/>
          <p:cNvPicPr preferRelativeResize="0"/>
          <p:nvPr/>
        </p:nvPicPr>
        <p:blipFill>
          <a:blip r:embed="rId3">
            <a:alphaModFix/>
          </a:blip>
          <a:stretch>
            <a:fillRect/>
          </a:stretch>
        </p:blipFill>
        <p:spPr>
          <a:xfrm>
            <a:off x="1627875" y="1152475"/>
            <a:ext cx="5371449" cy="3885125"/>
          </a:xfrm>
          <a:prstGeom prst="rect">
            <a:avLst/>
          </a:prstGeom>
          <a:noFill/>
          <a:ln>
            <a:noFill/>
          </a:ln>
        </p:spPr>
      </p:pic>
      <p:sp>
        <p:nvSpPr>
          <p:cNvPr id="344" name="Google Shape;344;p48"/>
          <p:cNvSpPr txBox="1"/>
          <p:nvPr/>
        </p:nvSpPr>
        <p:spPr>
          <a:xfrm>
            <a:off x="7594225" y="4714500"/>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4"/>
              </a:rPr>
              <a:t>Dawson 2020</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E402-24A9-FE1F-04F7-9BCC775B75F3}"/>
              </a:ext>
            </a:extLst>
          </p:cNvPr>
          <p:cNvSpPr>
            <a:spLocks noGrp="1"/>
          </p:cNvSpPr>
          <p:nvPr>
            <p:ph type="title"/>
          </p:nvPr>
        </p:nvSpPr>
        <p:spPr/>
        <p:txBody>
          <a:bodyPr/>
          <a:lstStyle/>
          <a:p>
            <a:r>
              <a:rPr lang="en-US" dirty="0"/>
              <a:t>Knowledge Check</a:t>
            </a:r>
          </a:p>
        </p:txBody>
      </p:sp>
      <p:sp>
        <p:nvSpPr>
          <p:cNvPr id="3" name="Text Placeholder 2">
            <a:extLst>
              <a:ext uri="{FF2B5EF4-FFF2-40B4-BE49-F238E27FC236}">
                <a16:creationId xmlns:a16="http://schemas.microsoft.com/office/drawing/2014/main" id="{E6D51E2F-79AC-EFD0-48DE-689CAFE1CAF4}"/>
              </a:ext>
            </a:extLst>
          </p:cNvPr>
          <p:cNvSpPr>
            <a:spLocks noGrp="1"/>
          </p:cNvSpPr>
          <p:nvPr>
            <p:ph type="body" idx="1"/>
          </p:nvPr>
        </p:nvSpPr>
        <p:spPr>
          <a:xfrm>
            <a:off x="311700" y="1152475"/>
            <a:ext cx="4801906" cy="3416400"/>
          </a:xfrm>
        </p:spPr>
        <p:txBody>
          <a:bodyPr/>
          <a:lstStyle/>
          <a:p>
            <a:r>
              <a:rPr lang="en-US" dirty="0"/>
              <a:t>Why aren’t somatic mutations passed on to future generations?</a:t>
            </a:r>
          </a:p>
          <a:p>
            <a:r>
              <a:rPr lang="en-US" dirty="0"/>
              <a:t>Are germline mutations always passed on to the next generation?</a:t>
            </a:r>
          </a:p>
          <a:p>
            <a:endParaRPr lang="en-US" dirty="0"/>
          </a:p>
        </p:txBody>
      </p:sp>
      <p:pic>
        <p:nvPicPr>
          <p:cNvPr id="4" name="Google Shape;74;p16">
            <a:extLst>
              <a:ext uri="{FF2B5EF4-FFF2-40B4-BE49-F238E27FC236}">
                <a16:creationId xmlns:a16="http://schemas.microsoft.com/office/drawing/2014/main" id="{4488CB80-FE5A-B4D2-0E96-E686E1F29940}"/>
              </a:ext>
            </a:extLst>
          </p:cNvPr>
          <p:cNvPicPr preferRelativeResize="0"/>
          <p:nvPr/>
        </p:nvPicPr>
        <p:blipFill>
          <a:blip r:embed="rId2">
            <a:alphaModFix/>
          </a:blip>
          <a:stretch>
            <a:fillRect/>
          </a:stretch>
        </p:blipFill>
        <p:spPr>
          <a:xfrm>
            <a:off x="5230343" y="1207680"/>
            <a:ext cx="3642923" cy="3646474"/>
          </a:xfrm>
          <a:prstGeom prst="rect">
            <a:avLst/>
          </a:prstGeom>
          <a:noFill/>
          <a:ln>
            <a:noFill/>
          </a:ln>
        </p:spPr>
      </p:pic>
    </p:spTree>
    <p:extLst>
      <p:ext uri="{BB962C8B-B14F-4D97-AF65-F5344CB8AC3E}">
        <p14:creationId xmlns:p14="http://schemas.microsoft.com/office/powerpoint/2010/main" val="3884280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Annotations -&gt; driver mutations</a:t>
            </a:r>
            <a:endParaRPr dirty="0"/>
          </a:p>
        </p:txBody>
      </p:sp>
      <p:pic>
        <p:nvPicPr>
          <p:cNvPr id="350" name="Google Shape;350;p49"/>
          <p:cNvPicPr preferRelativeResize="0"/>
          <p:nvPr/>
        </p:nvPicPr>
        <p:blipFill rotWithShape="1">
          <a:blip r:embed="rId3">
            <a:alphaModFix/>
          </a:blip>
          <a:srcRect b="64074"/>
          <a:stretch/>
        </p:blipFill>
        <p:spPr>
          <a:xfrm>
            <a:off x="143250" y="1505913"/>
            <a:ext cx="4286250" cy="1847824"/>
          </a:xfrm>
          <a:prstGeom prst="rect">
            <a:avLst/>
          </a:prstGeom>
          <a:noFill/>
          <a:ln>
            <a:noFill/>
          </a:ln>
        </p:spPr>
      </p:pic>
      <p:sp>
        <p:nvSpPr>
          <p:cNvPr id="351" name="Google Shape;351;p49"/>
          <p:cNvSpPr txBox="1"/>
          <p:nvPr/>
        </p:nvSpPr>
        <p:spPr>
          <a:xfrm>
            <a:off x="234525" y="3297713"/>
            <a:ext cx="4103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Modified from: https://link.springer.com/article/10.1007/s12020-019-01842-y</a:t>
            </a:r>
            <a:endParaRPr sz="900"/>
          </a:p>
        </p:txBody>
      </p:sp>
      <p:pic>
        <p:nvPicPr>
          <p:cNvPr id="352" name="Google Shape;352;p49"/>
          <p:cNvPicPr preferRelativeResize="0"/>
          <p:nvPr/>
        </p:nvPicPr>
        <p:blipFill rotWithShape="1">
          <a:blip r:embed="rId4">
            <a:alphaModFix/>
          </a:blip>
          <a:srcRect l="-52234" t="-44006" r="-16371" b="-24599"/>
          <a:stretch/>
        </p:blipFill>
        <p:spPr>
          <a:xfrm>
            <a:off x="1714150" y="148225"/>
            <a:ext cx="8147649" cy="4297575"/>
          </a:xfrm>
          <a:prstGeom prst="rect">
            <a:avLst/>
          </a:prstGeom>
          <a:noFill/>
          <a:ln>
            <a:noFill/>
          </a:ln>
        </p:spPr>
      </p:pic>
      <p:sp>
        <p:nvSpPr>
          <p:cNvPr id="353" name="Google Shape;353;p49"/>
          <p:cNvSpPr txBox="1"/>
          <p:nvPr/>
        </p:nvSpPr>
        <p:spPr>
          <a:xfrm>
            <a:off x="7963200" y="4758375"/>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5"/>
              </a:rPr>
              <a:t>Dawson 2020</a:t>
            </a:r>
            <a:endParaRPr sz="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Annotations -&gt; mutational signatures</a:t>
            </a:r>
            <a:endParaRPr dirty="0"/>
          </a:p>
        </p:txBody>
      </p:sp>
      <p:pic>
        <p:nvPicPr>
          <p:cNvPr id="359" name="Google Shape;359;p50"/>
          <p:cNvPicPr preferRelativeResize="0"/>
          <p:nvPr/>
        </p:nvPicPr>
        <p:blipFill>
          <a:blip r:embed="rId3">
            <a:alphaModFix/>
          </a:blip>
          <a:stretch>
            <a:fillRect/>
          </a:stretch>
        </p:blipFill>
        <p:spPr>
          <a:xfrm>
            <a:off x="1689213" y="1112650"/>
            <a:ext cx="5765574" cy="3856225"/>
          </a:xfrm>
          <a:prstGeom prst="rect">
            <a:avLst/>
          </a:prstGeom>
          <a:noFill/>
          <a:ln>
            <a:noFill/>
          </a:ln>
        </p:spPr>
      </p:pic>
      <p:sp>
        <p:nvSpPr>
          <p:cNvPr id="360" name="Google Shape;360;p50"/>
          <p:cNvSpPr txBox="1"/>
          <p:nvPr/>
        </p:nvSpPr>
        <p:spPr>
          <a:xfrm>
            <a:off x="7914200" y="4703625"/>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4"/>
              </a:rPr>
              <a:t>Dawson 2020</a:t>
            </a:r>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1"/>
          <p:cNvSpPr/>
          <p:nvPr/>
        </p:nvSpPr>
        <p:spPr>
          <a:xfrm>
            <a:off x="1689500" y="38325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1"/>
          <p:cNvSpPr/>
          <p:nvPr/>
        </p:nvSpPr>
        <p:spPr>
          <a:xfrm>
            <a:off x="1689500" y="36801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1"/>
          <p:cNvSpPr/>
          <p:nvPr/>
        </p:nvSpPr>
        <p:spPr>
          <a:xfrm>
            <a:off x="1161963" y="31512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1"/>
          <p:cNvSpPr/>
          <p:nvPr/>
        </p:nvSpPr>
        <p:spPr>
          <a:xfrm>
            <a:off x="1024400" y="31512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SzPts val="990"/>
              <a:buNone/>
            </a:pPr>
            <a:r>
              <a:rPr lang="en" sz="2400" dirty="0"/>
              <a:t>VAF, CCF, Tumor Purity, Copy Number, and Contamination</a:t>
            </a:r>
            <a:endParaRPr sz="2400" dirty="0"/>
          </a:p>
        </p:txBody>
      </p:sp>
      <p:sp>
        <p:nvSpPr>
          <p:cNvPr id="370" name="Google Shape;37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Tumors are complex, bulk mixtures of cells</a:t>
            </a:r>
            <a:endParaRPr/>
          </a:p>
          <a:p>
            <a:pPr marL="457200" lvl="0" indent="-342900" algn="l" rtl="0">
              <a:spcBef>
                <a:spcPts val="1200"/>
              </a:spcBef>
              <a:spcAft>
                <a:spcPts val="0"/>
              </a:spcAft>
              <a:buSzPts val="1800"/>
              <a:buChar char="●"/>
            </a:pPr>
            <a:r>
              <a:rPr lang="en"/>
              <a:t>Tumors continue to mutate while under constant evolutionary pressure</a:t>
            </a:r>
            <a:endParaRPr/>
          </a:p>
          <a:p>
            <a:pPr marL="914400" lvl="1" indent="-317500" algn="l" rtl="0">
              <a:spcBef>
                <a:spcPts val="0"/>
              </a:spcBef>
              <a:spcAft>
                <a:spcPts val="0"/>
              </a:spcAft>
              <a:buSzPts val="1400"/>
              <a:buChar char="○"/>
            </a:pPr>
            <a:r>
              <a:rPr lang="en"/>
              <a:t>Significant benefits for developing faster growth, immune evasion, angiogenesis and other hallmarks of cancer (more about this in the Driver Mutations lecture)</a:t>
            </a:r>
            <a:endParaRPr/>
          </a:p>
          <a:p>
            <a:pPr marL="914400" lvl="1" indent="-317500" algn="l" rtl="0">
              <a:spcBef>
                <a:spcPts val="0"/>
              </a:spcBef>
              <a:spcAft>
                <a:spcPts val="0"/>
              </a:spcAft>
              <a:buSzPts val="1400"/>
              <a:buChar char="○"/>
            </a:pPr>
            <a:r>
              <a:rPr lang="en"/>
              <a:t>May be composed of multiple subclones with complex architecture</a:t>
            </a:r>
            <a:endParaRPr/>
          </a:p>
        </p:txBody>
      </p:sp>
      <p:sp>
        <p:nvSpPr>
          <p:cNvPr id="371" name="Google Shape;371;p51"/>
          <p:cNvSpPr/>
          <p:nvPr/>
        </p:nvSpPr>
        <p:spPr>
          <a:xfrm>
            <a:off x="1079900" y="33036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1"/>
          <p:cNvSpPr/>
          <p:nvPr/>
        </p:nvSpPr>
        <p:spPr>
          <a:xfrm>
            <a:off x="1232300" y="3456075"/>
            <a:ext cx="207900" cy="2241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1"/>
          <p:cNvSpPr/>
          <p:nvPr/>
        </p:nvSpPr>
        <p:spPr>
          <a:xfrm>
            <a:off x="1384700" y="36084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1"/>
          <p:cNvSpPr/>
          <p:nvPr/>
        </p:nvSpPr>
        <p:spPr>
          <a:xfrm>
            <a:off x="1537100" y="37608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1"/>
          <p:cNvSpPr/>
          <p:nvPr/>
        </p:nvSpPr>
        <p:spPr>
          <a:xfrm>
            <a:off x="1308500" y="38325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1"/>
          <p:cNvSpPr/>
          <p:nvPr/>
        </p:nvSpPr>
        <p:spPr>
          <a:xfrm>
            <a:off x="1079900" y="37608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1"/>
          <p:cNvSpPr/>
          <p:nvPr/>
        </p:nvSpPr>
        <p:spPr>
          <a:xfrm>
            <a:off x="939225" y="36801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p:nvPr/>
        </p:nvSpPr>
        <p:spPr>
          <a:xfrm>
            <a:off x="1232300" y="36801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1"/>
          <p:cNvSpPr/>
          <p:nvPr/>
        </p:nvSpPr>
        <p:spPr>
          <a:xfrm>
            <a:off x="939225" y="34560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1"/>
          <p:cNvSpPr/>
          <p:nvPr/>
        </p:nvSpPr>
        <p:spPr>
          <a:xfrm>
            <a:off x="1232300" y="330367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1"/>
          <p:cNvSpPr/>
          <p:nvPr/>
        </p:nvSpPr>
        <p:spPr>
          <a:xfrm>
            <a:off x="1079900" y="3527775"/>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1"/>
          <p:cNvSpPr/>
          <p:nvPr/>
        </p:nvSpPr>
        <p:spPr>
          <a:xfrm>
            <a:off x="939225" y="329467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1384700" y="338437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1"/>
          <p:cNvSpPr/>
          <p:nvPr/>
        </p:nvSpPr>
        <p:spPr>
          <a:xfrm>
            <a:off x="1525375" y="35277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1"/>
          <p:cNvSpPr/>
          <p:nvPr/>
        </p:nvSpPr>
        <p:spPr>
          <a:xfrm>
            <a:off x="1440200" y="38325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1"/>
          <p:cNvSpPr/>
          <p:nvPr/>
        </p:nvSpPr>
        <p:spPr>
          <a:xfrm>
            <a:off x="1369875" y="39759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1"/>
          <p:cNvSpPr/>
          <p:nvPr/>
        </p:nvSpPr>
        <p:spPr>
          <a:xfrm>
            <a:off x="1537100" y="39042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1"/>
          <p:cNvSpPr/>
          <p:nvPr/>
        </p:nvSpPr>
        <p:spPr>
          <a:xfrm>
            <a:off x="1481600" y="40566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p:nvPr/>
        </p:nvSpPr>
        <p:spPr>
          <a:xfrm>
            <a:off x="1689500" y="34650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1"/>
          <p:cNvSpPr txBox="1"/>
          <p:nvPr/>
        </p:nvSpPr>
        <p:spPr>
          <a:xfrm>
            <a:off x="2146700" y="3600675"/>
            <a:ext cx="4607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tumor is a cellular mixture of (sub)clones with various genetic mutations over a common background; normal cells; immune cells; etc.</a:t>
            </a:r>
            <a:endParaRPr/>
          </a:p>
        </p:txBody>
      </p:sp>
      <p:sp>
        <p:nvSpPr>
          <p:cNvPr id="391" name="Google Shape;391;p51"/>
          <p:cNvSpPr/>
          <p:nvPr/>
        </p:nvSpPr>
        <p:spPr>
          <a:xfrm>
            <a:off x="801275" y="3071700"/>
            <a:ext cx="1152900" cy="1811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1"/>
          <p:cNvSpPr txBox="1"/>
          <p:nvPr/>
        </p:nvSpPr>
        <p:spPr>
          <a:xfrm>
            <a:off x="820850" y="4369400"/>
            <a:ext cx="105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VAF: Variant Allele Frequency</a:t>
            </a:r>
            <a:endParaRPr dirty="0"/>
          </a:p>
        </p:txBody>
      </p:sp>
      <p:sp>
        <p:nvSpPr>
          <p:cNvPr id="408" name="Google Shape;40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t>The proportion of reads supporting a given allele at a site:</a:t>
            </a:r>
            <a:endParaRPr sz="1300"/>
          </a:p>
          <a:p>
            <a:pPr marL="0" lvl="0" indent="0" algn="l" rtl="0">
              <a:spcBef>
                <a:spcPts val="1200"/>
              </a:spcBef>
              <a:spcAft>
                <a:spcPts val="0"/>
              </a:spcAft>
              <a:buNone/>
            </a:pPr>
            <a:r>
              <a:rPr lang="en" sz="1300"/>
              <a:t>VAF =                # Reads supporting alt</a:t>
            </a:r>
            <a:endParaRPr sz="1300"/>
          </a:p>
          <a:p>
            <a:pPr marL="0" lvl="0" indent="0" algn="l" rtl="0">
              <a:spcBef>
                <a:spcPts val="1200"/>
              </a:spcBef>
              <a:spcAft>
                <a:spcPts val="0"/>
              </a:spcAft>
              <a:buNone/>
            </a:pPr>
            <a:r>
              <a:rPr lang="en" sz="1300"/>
              <a:t>     (# reads supporting alt) + (# reads supporting reference)</a:t>
            </a:r>
            <a:endParaRPr sz="1300"/>
          </a:p>
          <a:p>
            <a:pPr marL="0" lvl="0" indent="0" algn="l" rtl="0">
              <a:spcBef>
                <a:spcPts val="1200"/>
              </a:spcBef>
              <a:spcAft>
                <a:spcPts val="0"/>
              </a:spcAft>
              <a:buNone/>
            </a:pPr>
            <a:endParaRPr sz="1300"/>
          </a:p>
          <a:p>
            <a:pPr marL="0" lvl="0" indent="0" algn="l" rtl="0">
              <a:spcBef>
                <a:spcPts val="1200"/>
              </a:spcBef>
              <a:spcAft>
                <a:spcPts val="0"/>
              </a:spcAft>
              <a:buNone/>
            </a:pPr>
            <a:r>
              <a:rPr lang="en" sz="1300"/>
              <a:t>Simple! Except:</a:t>
            </a:r>
            <a:endParaRPr sz="1300"/>
          </a:p>
          <a:p>
            <a:pPr marL="457200" lvl="0" indent="-311150" algn="l" rtl="0">
              <a:spcBef>
                <a:spcPts val="1200"/>
              </a:spcBef>
              <a:spcAft>
                <a:spcPts val="0"/>
              </a:spcAft>
              <a:buSzPts val="1300"/>
              <a:buChar char="●"/>
            </a:pPr>
            <a:r>
              <a:rPr lang="en" sz="1300"/>
              <a:t>Not all tumor cells will contain a given mutation</a:t>
            </a:r>
            <a:endParaRPr sz="1300"/>
          </a:p>
          <a:p>
            <a:pPr marL="457200" lvl="0" indent="-311150" algn="l" rtl="0">
              <a:spcBef>
                <a:spcPts val="0"/>
              </a:spcBef>
              <a:spcAft>
                <a:spcPts val="0"/>
              </a:spcAft>
              <a:buSzPts val="1300"/>
              <a:buChar char="●"/>
            </a:pPr>
            <a:r>
              <a:rPr lang="en" sz="1300"/>
              <a:t>Tumors are contaminated with normal cells</a:t>
            </a:r>
            <a:endParaRPr sz="1300"/>
          </a:p>
          <a:p>
            <a:pPr marL="457200" lvl="0" indent="-311150" algn="l" rtl="0">
              <a:spcBef>
                <a:spcPts val="0"/>
              </a:spcBef>
              <a:spcAft>
                <a:spcPts val="0"/>
              </a:spcAft>
              <a:buSzPts val="1300"/>
              <a:buChar char="●"/>
            </a:pPr>
            <a:r>
              <a:rPr lang="en" sz="1300"/>
              <a:t>Copy number changes can change the ratio of alleles</a:t>
            </a:r>
            <a:endParaRPr sz="1300"/>
          </a:p>
          <a:p>
            <a:pPr marL="0" lvl="0" indent="0" algn="l" rtl="0">
              <a:spcBef>
                <a:spcPts val="1200"/>
              </a:spcBef>
              <a:spcAft>
                <a:spcPts val="0"/>
              </a:spcAft>
              <a:buNone/>
            </a:pPr>
            <a:r>
              <a:rPr lang="en" sz="1300"/>
              <a:t>Therefore, we can’t rely on VAF as an accurate descriptor of a tumor’s mutations (as we can for germline)</a:t>
            </a:r>
            <a:endParaRPr sz="1300"/>
          </a:p>
          <a:p>
            <a:pPr marL="0" lvl="0" indent="0" algn="l" rtl="0">
              <a:spcBef>
                <a:spcPts val="1200"/>
              </a:spcBef>
              <a:spcAft>
                <a:spcPts val="1200"/>
              </a:spcAft>
              <a:buNone/>
            </a:pPr>
            <a:endParaRPr sz="1300"/>
          </a:p>
        </p:txBody>
      </p:sp>
      <p:cxnSp>
        <p:nvCxnSpPr>
          <p:cNvPr id="409" name="Google Shape;409;p53"/>
          <p:cNvCxnSpPr/>
          <p:nvPr/>
        </p:nvCxnSpPr>
        <p:spPr>
          <a:xfrm>
            <a:off x="893000" y="1918175"/>
            <a:ext cx="3319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5"/>
          <p:cNvSpPr/>
          <p:nvPr/>
        </p:nvSpPr>
        <p:spPr>
          <a:xfrm>
            <a:off x="6464325" y="1219250"/>
            <a:ext cx="2478300" cy="3133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Cancer cell fraction (CCF)</a:t>
            </a:r>
            <a:endParaRPr dirty="0"/>
          </a:p>
        </p:txBody>
      </p:sp>
      <p:sp>
        <p:nvSpPr>
          <p:cNvPr id="456" name="Google Shape;456;p55"/>
          <p:cNvSpPr txBox="1">
            <a:spLocks noGrp="1"/>
          </p:cNvSpPr>
          <p:nvPr>
            <p:ph type="body" idx="1"/>
          </p:nvPr>
        </p:nvSpPr>
        <p:spPr>
          <a:xfrm>
            <a:off x="311700" y="1247825"/>
            <a:ext cx="5958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CCF: the proportion of cells within a tumor containing a given variant</a:t>
            </a:r>
            <a:endParaRPr sz="1600"/>
          </a:p>
          <a:p>
            <a:pPr marL="914400" lvl="0" indent="-330200" algn="l" rtl="0">
              <a:spcBef>
                <a:spcPts val="1200"/>
              </a:spcBef>
              <a:spcAft>
                <a:spcPts val="0"/>
              </a:spcAft>
              <a:buSzPts val="1600"/>
              <a:buChar char="●"/>
            </a:pPr>
            <a:r>
              <a:rPr lang="en" sz="1600"/>
              <a:t>Think of this as an allele fraction weighted to cells within the tumor</a:t>
            </a:r>
            <a:endParaRPr sz="1600"/>
          </a:p>
          <a:p>
            <a:pPr marL="914400" lvl="0" indent="-330200" algn="l" rtl="0">
              <a:spcBef>
                <a:spcPts val="0"/>
              </a:spcBef>
              <a:spcAft>
                <a:spcPts val="0"/>
              </a:spcAft>
              <a:buSzPts val="1600"/>
              <a:buChar char="●"/>
            </a:pPr>
            <a:r>
              <a:rPr lang="en" sz="1600"/>
              <a:t>CCF = 1.0: all cells in the tumor have this mutation (“clonal”)</a:t>
            </a:r>
            <a:endParaRPr sz="1600"/>
          </a:p>
          <a:p>
            <a:pPr marL="914400" lvl="0" indent="-330200" algn="l" rtl="0">
              <a:spcBef>
                <a:spcPts val="0"/>
              </a:spcBef>
              <a:spcAft>
                <a:spcPts val="0"/>
              </a:spcAft>
              <a:buSzPts val="1600"/>
              <a:buChar char="●"/>
            </a:pPr>
            <a:r>
              <a:rPr lang="en" sz="1600"/>
              <a:t>CCF = &lt; 1.0: some proportion of cells in the tumor have this mutation (“subclonal”)</a:t>
            </a:r>
            <a:endParaRPr sz="1600"/>
          </a:p>
          <a:p>
            <a:pPr marL="1371600" lvl="1" indent="-304800" algn="l" rtl="0">
              <a:spcBef>
                <a:spcPts val="0"/>
              </a:spcBef>
              <a:spcAft>
                <a:spcPts val="0"/>
              </a:spcAft>
              <a:buSzPts val="1200"/>
              <a:buChar char="○"/>
            </a:pPr>
            <a:r>
              <a:rPr lang="en" sz="1200"/>
              <a:t>Common subclonal VAFs: 0.5, 0.33 (think of dividing the tumor) </a:t>
            </a:r>
            <a:endParaRPr sz="1200"/>
          </a:p>
        </p:txBody>
      </p:sp>
      <p:sp>
        <p:nvSpPr>
          <p:cNvPr id="457" name="Google Shape;457;p55"/>
          <p:cNvSpPr/>
          <p:nvPr/>
        </p:nvSpPr>
        <p:spPr>
          <a:xfrm>
            <a:off x="837665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5"/>
          <p:cNvSpPr/>
          <p:nvPr/>
        </p:nvSpPr>
        <p:spPr>
          <a:xfrm>
            <a:off x="8376653" y="23169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5"/>
          <p:cNvSpPr/>
          <p:nvPr/>
        </p:nvSpPr>
        <p:spPr>
          <a:xfrm>
            <a:off x="7242600"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5"/>
          <p:cNvSpPr/>
          <p:nvPr/>
        </p:nvSpPr>
        <p:spPr>
          <a:xfrm>
            <a:off x="6946881"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5"/>
          <p:cNvSpPr/>
          <p:nvPr/>
        </p:nvSpPr>
        <p:spPr>
          <a:xfrm>
            <a:off x="7066190" y="15704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5"/>
          <p:cNvSpPr/>
          <p:nvPr/>
        </p:nvSpPr>
        <p:spPr>
          <a:xfrm>
            <a:off x="7393806" y="1872661"/>
            <a:ext cx="447000" cy="4443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5"/>
          <p:cNvSpPr/>
          <p:nvPr/>
        </p:nvSpPr>
        <p:spPr>
          <a:xfrm>
            <a:off x="7721421" y="2174830"/>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5"/>
          <p:cNvSpPr/>
          <p:nvPr/>
        </p:nvSpPr>
        <p:spPr>
          <a:xfrm>
            <a:off x="8049037" y="2476999"/>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5"/>
          <p:cNvSpPr/>
          <p:nvPr/>
        </p:nvSpPr>
        <p:spPr>
          <a:xfrm>
            <a:off x="755761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5"/>
          <p:cNvSpPr/>
          <p:nvPr/>
        </p:nvSpPr>
        <p:spPr>
          <a:xfrm>
            <a:off x="7066190" y="2476999"/>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5"/>
          <p:cNvSpPr/>
          <p:nvPr/>
        </p:nvSpPr>
        <p:spPr>
          <a:xfrm>
            <a:off x="6763780" y="2316992"/>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5"/>
          <p:cNvSpPr/>
          <p:nvPr/>
        </p:nvSpPr>
        <p:spPr>
          <a:xfrm>
            <a:off x="7393806" y="23169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5"/>
          <p:cNvSpPr/>
          <p:nvPr/>
        </p:nvSpPr>
        <p:spPr>
          <a:xfrm>
            <a:off x="6763780" y="1872661"/>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5"/>
          <p:cNvSpPr/>
          <p:nvPr/>
        </p:nvSpPr>
        <p:spPr>
          <a:xfrm>
            <a:off x="7393806" y="1570492"/>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5"/>
          <p:cNvSpPr/>
          <p:nvPr/>
        </p:nvSpPr>
        <p:spPr>
          <a:xfrm>
            <a:off x="7066190" y="2014823"/>
            <a:ext cx="447000" cy="4443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5"/>
          <p:cNvSpPr/>
          <p:nvPr/>
        </p:nvSpPr>
        <p:spPr>
          <a:xfrm>
            <a:off x="6763780" y="1552647"/>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5"/>
          <p:cNvSpPr/>
          <p:nvPr/>
        </p:nvSpPr>
        <p:spPr>
          <a:xfrm>
            <a:off x="7721421" y="1730498"/>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5"/>
          <p:cNvSpPr/>
          <p:nvPr/>
        </p:nvSpPr>
        <p:spPr>
          <a:xfrm>
            <a:off x="8023832" y="20148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5"/>
          <p:cNvSpPr/>
          <p:nvPr/>
        </p:nvSpPr>
        <p:spPr>
          <a:xfrm>
            <a:off x="7840730"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5"/>
          <p:cNvSpPr/>
          <p:nvPr/>
        </p:nvSpPr>
        <p:spPr>
          <a:xfrm>
            <a:off x="7689552" y="290348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5"/>
          <p:cNvSpPr/>
          <p:nvPr/>
        </p:nvSpPr>
        <p:spPr>
          <a:xfrm>
            <a:off x="8049037" y="2761323"/>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5"/>
          <p:cNvSpPr/>
          <p:nvPr/>
        </p:nvSpPr>
        <p:spPr>
          <a:xfrm>
            <a:off x="7929728" y="30634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5"/>
          <p:cNvSpPr/>
          <p:nvPr/>
        </p:nvSpPr>
        <p:spPr>
          <a:xfrm>
            <a:off x="8376653" y="189050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5"/>
          <p:cNvSpPr txBox="1"/>
          <p:nvPr/>
        </p:nvSpPr>
        <p:spPr>
          <a:xfrm>
            <a:off x="6566456" y="3347828"/>
            <a:ext cx="225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a:p>
            <a:pPr marL="0" lvl="0" indent="0" algn="l" rtl="0">
              <a:spcBef>
                <a:spcPts val="0"/>
              </a:spcBef>
              <a:spcAft>
                <a:spcPts val="0"/>
              </a:spcAft>
              <a:buNone/>
            </a:pPr>
            <a:r>
              <a:rPr lang="en"/>
              <a:t>(total tumor cells: 18)</a:t>
            </a:r>
            <a:endParaRPr/>
          </a:p>
        </p:txBody>
      </p:sp>
      <p:sp>
        <p:nvSpPr>
          <p:cNvPr id="481" name="Google Shape;481;p55"/>
          <p:cNvSpPr/>
          <p:nvPr/>
        </p:nvSpPr>
        <p:spPr>
          <a:xfrm>
            <a:off x="795706" y="442894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5"/>
          <p:cNvSpPr/>
          <p:nvPr/>
        </p:nvSpPr>
        <p:spPr>
          <a:xfrm>
            <a:off x="3174862" y="4462823"/>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5"/>
          <p:cNvSpPr/>
          <p:nvPr/>
        </p:nvSpPr>
        <p:spPr>
          <a:xfrm>
            <a:off x="5828456" y="4462817"/>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5"/>
          <p:cNvSpPr txBox="1"/>
          <p:nvPr/>
        </p:nvSpPr>
        <p:spPr>
          <a:xfrm>
            <a:off x="1328275" y="4428950"/>
            <a:ext cx="154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CCF = 5 / 18 = ~0.33 (subclonal)</a:t>
            </a:r>
            <a:endParaRPr sz="1200"/>
          </a:p>
        </p:txBody>
      </p:sp>
      <p:sp>
        <p:nvSpPr>
          <p:cNvPr id="485" name="Google Shape;485;p55"/>
          <p:cNvSpPr txBox="1"/>
          <p:nvPr/>
        </p:nvSpPr>
        <p:spPr>
          <a:xfrm>
            <a:off x="3673700" y="4419500"/>
            <a:ext cx="1507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CCF =  18 / 18 = 1 (possible driver)</a:t>
            </a:r>
            <a:endParaRPr sz="1200"/>
          </a:p>
        </p:txBody>
      </p:sp>
      <p:sp>
        <p:nvSpPr>
          <p:cNvPr id="486" name="Google Shape;486;p55"/>
          <p:cNvSpPr/>
          <p:nvPr/>
        </p:nvSpPr>
        <p:spPr>
          <a:xfrm>
            <a:off x="7478800" y="2635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5"/>
          <p:cNvSpPr/>
          <p:nvPr/>
        </p:nvSpPr>
        <p:spPr>
          <a:xfrm>
            <a:off x="7097800" y="2788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7859800" y="24833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7859800" y="2026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5"/>
          <p:cNvSpPr/>
          <p:nvPr/>
        </p:nvSpPr>
        <p:spPr>
          <a:xfrm>
            <a:off x="7174000" y="23309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5"/>
          <p:cNvSpPr/>
          <p:nvPr/>
        </p:nvSpPr>
        <p:spPr>
          <a:xfrm>
            <a:off x="7555000" y="2178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5"/>
          <p:cNvSpPr/>
          <p:nvPr/>
        </p:nvSpPr>
        <p:spPr>
          <a:xfrm>
            <a:off x="74788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5"/>
          <p:cNvSpPr/>
          <p:nvPr/>
        </p:nvSpPr>
        <p:spPr>
          <a:xfrm>
            <a:off x="6793000" y="1797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5"/>
          <p:cNvSpPr txBox="1"/>
          <p:nvPr/>
        </p:nvSpPr>
        <p:spPr>
          <a:xfrm>
            <a:off x="6345100" y="4428950"/>
            <a:ext cx="202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CCF = ?? = ??</a:t>
            </a:r>
            <a:br>
              <a:rPr lang="en"/>
            </a:br>
            <a:r>
              <a:rPr lang="en"/>
              <a:t>(</a:t>
            </a:r>
            <a:r>
              <a:rPr lang="en">
                <a:solidFill>
                  <a:srgbClr val="FF0000"/>
                </a:solidFill>
              </a:rPr>
              <a:t>clonal or subclonal?</a:t>
            </a:r>
            <a:r>
              <a:rPr lang="en"/>
              <a:t>)</a:t>
            </a:r>
            <a:endParaRPr/>
          </a:p>
        </p:txBody>
      </p:sp>
      <p:sp>
        <p:nvSpPr>
          <p:cNvPr id="495" name="Google Shape;495;p55"/>
          <p:cNvSpPr/>
          <p:nvPr/>
        </p:nvSpPr>
        <p:spPr>
          <a:xfrm>
            <a:off x="71740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Tumor purity</a:t>
            </a:r>
            <a:endParaRPr dirty="0"/>
          </a:p>
        </p:txBody>
      </p:sp>
      <p:sp>
        <p:nvSpPr>
          <p:cNvPr id="415" name="Google Shape;415;p54"/>
          <p:cNvSpPr txBox="1">
            <a:spLocks noGrp="1"/>
          </p:cNvSpPr>
          <p:nvPr>
            <p:ph type="body" idx="1"/>
          </p:nvPr>
        </p:nvSpPr>
        <p:spPr>
          <a:xfrm>
            <a:off x="311700" y="1152475"/>
            <a:ext cx="6093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Tumor purity: the percentage of cells in the “tumor” sample that are actually from the tumor.</a:t>
            </a:r>
            <a:endParaRPr dirty="0"/>
          </a:p>
          <a:p>
            <a:pPr marL="457200" lvl="0" indent="-342900" algn="l" rtl="0">
              <a:spcBef>
                <a:spcPts val="1200"/>
              </a:spcBef>
              <a:spcAft>
                <a:spcPts val="0"/>
              </a:spcAft>
              <a:buSzPts val="1800"/>
              <a:buChar char="●"/>
            </a:pPr>
            <a:r>
              <a:rPr lang="en" dirty="0"/>
              <a:t>We can’t easily extract tumors cell-by-cell - there is </a:t>
            </a:r>
            <a:r>
              <a:rPr lang="en" b="1" dirty="0"/>
              <a:t>always</a:t>
            </a:r>
            <a:r>
              <a:rPr lang="en" dirty="0"/>
              <a:t> some level of normal cell infiltration</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 dirty="0"/>
              <a:t>Tumor purity: 18 / 23 ~78% (pretty good!)</a:t>
            </a:r>
            <a:endParaRPr dirty="0"/>
          </a:p>
          <a:p>
            <a:pPr marL="0" lvl="0" indent="0" algn="l" rtl="0">
              <a:spcBef>
                <a:spcPts val="1200"/>
              </a:spcBef>
              <a:spcAft>
                <a:spcPts val="1200"/>
              </a:spcAft>
              <a:buNone/>
            </a:pPr>
            <a:r>
              <a:rPr lang="en" dirty="0"/>
              <a:t>Typical purity range: 20%-80%</a:t>
            </a:r>
            <a:endParaRPr dirty="0"/>
          </a:p>
        </p:txBody>
      </p:sp>
      <p:sp>
        <p:nvSpPr>
          <p:cNvPr id="416" name="Google Shape;416;p54"/>
          <p:cNvSpPr/>
          <p:nvPr/>
        </p:nvSpPr>
        <p:spPr>
          <a:xfrm>
            <a:off x="6388125" y="1219250"/>
            <a:ext cx="2478300" cy="3133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4"/>
          <p:cNvSpPr/>
          <p:nvPr/>
        </p:nvSpPr>
        <p:spPr>
          <a:xfrm>
            <a:off x="830045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4"/>
          <p:cNvSpPr/>
          <p:nvPr/>
        </p:nvSpPr>
        <p:spPr>
          <a:xfrm>
            <a:off x="8300453" y="23169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4"/>
          <p:cNvSpPr/>
          <p:nvPr/>
        </p:nvSpPr>
        <p:spPr>
          <a:xfrm>
            <a:off x="7166400"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4"/>
          <p:cNvSpPr/>
          <p:nvPr/>
        </p:nvSpPr>
        <p:spPr>
          <a:xfrm>
            <a:off x="6870681"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4"/>
          <p:cNvSpPr/>
          <p:nvPr/>
        </p:nvSpPr>
        <p:spPr>
          <a:xfrm>
            <a:off x="6989990" y="15704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4"/>
          <p:cNvSpPr/>
          <p:nvPr/>
        </p:nvSpPr>
        <p:spPr>
          <a:xfrm>
            <a:off x="7317606" y="1872661"/>
            <a:ext cx="447000" cy="4443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4"/>
          <p:cNvSpPr/>
          <p:nvPr/>
        </p:nvSpPr>
        <p:spPr>
          <a:xfrm>
            <a:off x="7645221" y="2174830"/>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4"/>
          <p:cNvSpPr/>
          <p:nvPr/>
        </p:nvSpPr>
        <p:spPr>
          <a:xfrm>
            <a:off x="7972837" y="2476999"/>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4"/>
          <p:cNvSpPr/>
          <p:nvPr/>
        </p:nvSpPr>
        <p:spPr>
          <a:xfrm>
            <a:off x="748141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p:nvPr/>
        </p:nvSpPr>
        <p:spPr>
          <a:xfrm>
            <a:off x="6989990" y="2476999"/>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4"/>
          <p:cNvSpPr/>
          <p:nvPr/>
        </p:nvSpPr>
        <p:spPr>
          <a:xfrm>
            <a:off x="6687580" y="2316992"/>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4"/>
          <p:cNvSpPr/>
          <p:nvPr/>
        </p:nvSpPr>
        <p:spPr>
          <a:xfrm>
            <a:off x="7317606" y="23169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4"/>
          <p:cNvSpPr/>
          <p:nvPr/>
        </p:nvSpPr>
        <p:spPr>
          <a:xfrm>
            <a:off x="6687580" y="1872661"/>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4"/>
          <p:cNvSpPr/>
          <p:nvPr/>
        </p:nvSpPr>
        <p:spPr>
          <a:xfrm>
            <a:off x="7317606" y="1570492"/>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4"/>
          <p:cNvSpPr/>
          <p:nvPr/>
        </p:nvSpPr>
        <p:spPr>
          <a:xfrm>
            <a:off x="6989990" y="2014823"/>
            <a:ext cx="447000" cy="4443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4"/>
          <p:cNvSpPr/>
          <p:nvPr/>
        </p:nvSpPr>
        <p:spPr>
          <a:xfrm>
            <a:off x="6687580" y="1552647"/>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4"/>
          <p:cNvSpPr/>
          <p:nvPr/>
        </p:nvSpPr>
        <p:spPr>
          <a:xfrm>
            <a:off x="7645221" y="1730498"/>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4"/>
          <p:cNvSpPr/>
          <p:nvPr/>
        </p:nvSpPr>
        <p:spPr>
          <a:xfrm>
            <a:off x="7947632" y="20148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4"/>
          <p:cNvSpPr/>
          <p:nvPr/>
        </p:nvSpPr>
        <p:spPr>
          <a:xfrm>
            <a:off x="7764530"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4"/>
          <p:cNvSpPr/>
          <p:nvPr/>
        </p:nvSpPr>
        <p:spPr>
          <a:xfrm>
            <a:off x="7613352" y="290348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4"/>
          <p:cNvSpPr/>
          <p:nvPr/>
        </p:nvSpPr>
        <p:spPr>
          <a:xfrm>
            <a:off x="7972837" y="2761323"/>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4"/>
          <p:cNvSpPr/>
          <p:nvPr/>
        </p:nvSpPr>
        <p:spPr>
          <a:xfrm>
            <a:off x="7853528" y="30634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4"/>
          <p:cNvSpPr/>
          <p:nvPr/>
        </p:nvSpPr>
        <p:spPr>
          <a:xfrm>
            <a:off x="8300453" y="189050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4"/>
          <p:cNvSpPr txBox="1"/>
          <p:nvPr/>
        </p:nvSpPr>
        <p:spPr>
          <a:xfrm>
            <a:off x="6490256" y="3347828"/>
            <a:ext cx="225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a:p>
            <a:pPr marL="0" lvl="0" indent="0" algn="l" rtl="0">
              <a:spcBef>
                <a:spcPts val="0"/>
              </a:spcBef>
              <a:spcAft>
                <a:spcPts val="0"/>
              </a:spcAft>
              <a:buNone/>
            </a:pPr>
            <a:r>
              <a:rPr lang="en"/>
              <a:t>(Total cells: 23</a:t>
            </a:r>
            <a:endParaRPr/>
          </a:p>
          <a:p>
            <a:pPr marL="0" lvl="0" indent="0" algn="l" rtl="0">
              <a:spcBef>
                <a:spcPts val="0"/>
              </a:spcBef>
              <a:spcAft>
                <a:spcPts val="0"/>
              </a:spcAft>
              <a:buNone/>
            </a:pPr>
            <a:r>
              <a:rPr lang="en"/>
              <a:t>total tumor cells: 18)</a:t>
            </a:r>
            <a:endParaRPr/>
          </a:p>
        </p:txBody>
      </p:sp>
      <p:sp>
        <p:nvSpPr>
          <p:cNvPr id="441" name="Google Shape;441;p54"/>
          <p:cNvSpPr/>
          <p:nvPr/>
        </p:nvSpPr>
        <p:spPr>
          <a:xfrm>
            <a:off x="7402600" y="2635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4"/>
          <p:cNvSpPr/>
          <p:nvPr/>
        </p:nvSpPr>
        <p:spPr>
          <a:xfrm>
            <a:off x="7021600" y="2788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4"/>
          <p:cNvSpPr/>
          <p:nvPr/>
        </p:nvSpPr>
        <p:spPr>
          <a:xfrm>
            <a:off x="7783600" y="24833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4"/>
          <p:cNvSpPr/>
          <p:nvPr/>
        </p:nvSpPr>
        <p:spPr>
          <a:xfrm>
            <a:off x="7783600" y="2026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4"/>
          <p:cNvSpPr/>
          <p:nvPr/>
        </p:nvSpPr>
        <p:spPr>
          <a:xfrm>
            <a:off x="7097800" y="23309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4"/>
          <p:cNvSpPr/>
          <p:nvPr/>
        </p:nvSpPr>
        <p:spPr>
          <a:xfrm>
            <a:off x="7478800" y="2178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4"/>
          <p:cNvSpPr/>
          <p:nvPr/>
        </p:nvSpPr>
        <p:spPr>
          <a:xfrm>
            <a:off x="74026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4"/>
          <p:cNvSpPr/>
          <p:nvPr/>
        </p:nvSpPr>
        <p:spPr>
          <a:xfrm>
            <a:off x="6716800" y="1797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4"/>
          <p:cNvSpPr/>
          <p:nvPr/>
        </p:nvSpPr>
        <p:spPr>
          <a:xfrm>
            <a:off x="70978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Contamination</a:t>
            </a:r>
            <a:endParaRPr dirty="0"/>
          </a:p>
        </p:txBody>
      </p:sp>
      <p:sp>
        <p:nvSpPr>
          <p:cNvPr id="501" name="Google Shape;501;p56"/>
          <p:cNvSpPr/>
          <p:nvPr/>
        </p:nvSpPr>
        <p:spPr>
          <a:xfrm>
            <a:off x="5243225" y="29331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6"/>
          <p:cNvSpPr/>
          <p:nvPr/>
        </p:nvSpPr>
        <p:spPr>
          <a:xfrm>
            <a:off x="5243225" y="27807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6"/>
          <p:cNvSpPr/>
          <p:nvPr/>
        </p:nvSpPr>
        <p:spPr>
          <a:xfrm>
            <a:off x="4715688" y="22518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6"/>
          <p:cNvSpPr/>
          <p:nvPr/>
        </p:nvSpPr>
        <p:spPr>
          <a:xfrm>
            <a:off x="4578125" y="22518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6"/>
          <p:cNvSpPr/>
          <p:nvPr/>
        </p:nvSpPr>
        <p:spPr>
          <a:xfrm>
            <a:off x="4633625" y="24042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6"/>
          <p:cNvSpPr/>
          <p:nvPr/>
        </p:nvSpPr>
        <p:spPr>
          <a:xfrm>
            <a:off x="4786025" y="2556650"/>
            <a:ext cx="207900" cy="2241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6"/>
          <p:cNvSpPr/>
          <p:nvPr/>
        </p:nvSpPr>
        <p:spPr>
          <a:xfrm>
            <a:off x="4938425" y="27090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6"/>
          <p:cNvSpPr/>
          <p:nvPr/>
        </p:nvSpPr>
        <p:spPr>
          <a:xfrm>
            <a:off x="5090825" y="28614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6"/>
          <p:cNvSpPr/>
          <p:nvPr/>
        </p:nvSpPr>
        <p:spPr>
          <a:xfrm>
            <a:off x="4862225" y="29331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6"/>
          <p:cNvSpPr/>
          <p:nvPr/>
        </p:nvSpPr>
        <p:spPr>
          <a:xfrm>
            <a:off x="4633625" y="28614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6"/>
          <p:cNvSpPr/>
          <p:nvPr/>
        </p:nvSpPr>
        <p:spPr>
          <a:xfrm>
            <a:off x="4492950" y="27807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6"/>
          <p:cNvSpPr/>
          <p:nvPr/>
        </p:nvSpPr>
        <p:spPr>
          <a:xfrm>
            <a:off x="4786025" y="27807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6"/>
          <p:cNvSpPr/>
          <p:nvPr/>
        </p:nvSpPr>
        <p:spPr>
          <a:xfrm>
            <a:off x="4492950" y="25566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6"/>
          <p:cNvSpPr/>
          <p:nvPr/>
        </p:nvSpPr>
        <p:spPr>
          <a:xfrm>
            <a:off x="4786025" y="2404250"/>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6"/>
          <p:cNvSpPr/>
          <p:nvPr/>
        </p:nvSpPr>
        <p:spPr>
          <a:xfrm>
            <a:off x="4633625" y="2628350"/>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6"/>
          <p:cNvSpPr/>
          <p:nvPr/>
        </p:nvSpPr>
        <p:spPr>
          <a:xfrm>
            <a:off x="4492950" y="2395250"/>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6"/>
          <p:cNvSpPr/>
          <p:nvPr/>
        </p:nvSpPr>
        <p:spPr>
          <a:xfrm>
            <a:off x="4938425" y="2484950"/>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6"/>
          <p:cNvSpPr/>
          <p:nvPr/>
        </p:nvSpPr>
        <p:spPr>
          <a:xfrm>
            <a:off x="5079100" y="26283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6"/>
          <p:cNvSpPr/>
          <p:nvPr/>
        </p:nvSpPr>
        <p:spPr>
          <a:xfrm>
            <a:off x="4993925" y="29331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6"/>
          <p:cNvSpPr/>
          <p:nvPr/>
        </p:nvSpPr>
        <p:spPr>
          <a:xfrm>
            <a:off x="4923600" y="30765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6"/>
          <p:cNvSpPr/>
          <p:nvPr/>
        </p:nvSpPr>
        <p:spPr>
          <a:xfrm>
            <a:off x="5090825" y="30048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6"/>
          <p:cNvSpPr/>
          <p:nvPr/>
        </p:nvSpPr>
        <p:spPr>
          <a:xfrm>
            <a:off x="5035325" y="31572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6"/>
          <p:cNvSpPr/>
          <p:nvPr/>
        </p:nvSpPr>
        <p:spPr>
          <a:xfrm>
            <a:off x="5243225" y="25656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6"/>
          <p:cNvSpPr txBox="1"/>
          <p:nvPr/>
        </p:nvSpPr>
        <p:spPr>
          <a:xfrm>
            <a:off x="2152625" y="2907575"/>
            <a:ext cx="1385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Normal cell contamination</a:t>
            </a:r>
            <a:endParaRPr/>
          </a:p>
          <a:p>
            <a:pPr marL="0" lvl="0" indent="0" algn="l" rtl="0">
              <a:spcBef>
                <a:spcPts val="0"/>
              </a:spcBef>
              <a:spcAft>
                <a:spcPts val="0"/>
              </a:spcAft>
              <a:buNone/>
            </a:pPr>
            <a:r>
              <a:rPr lang="en"/>
              <a:t>In tumor</a:t>
            </a:r>
            <a:endParaRPr/>
          </a:p>
        </p:txBody>
      </p:sp>
      <p:sp>
        <p:nvSpPr>
          <p:cNvPr id="525" name="Google Shape;525;p56"/>
          <p:cNvSpPr/>
          <p:nvPr/>
        </p:nvSpPr>
        <p:spPr>
          <a:xfrm>
            <a:off x="5595625" y="24597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6"/>
          <p:cNvSpPr/>
          <p:nvPr/>
        </p:nvSpPr>
        <p:spPr>
          <a:xfrm>
            <a:off x="5651100" y="22518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6"/>
          <p:cNvSpPr/>
          <p:nvPr/>
        </p:nvSpPr>
        <p:spPr>
          <a:xfrm>
            <a:off x="5651100" y="21096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451125" y="24268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6"/>
          <p:cNvSpPr/>
          <p:nvPr/>
        </p:nvSpPr>
        <p:spPr>
          <a:xfrm>
            <a:off x="5506600" y="22190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6"/>
          <p:cNvSpPr/>
          <p:nvPr/>
        </p:nvSpPr>
        <p:spPr>
          <a:xfrm>
            <a:off x="5506600" y="20768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6"/>
          <p:cNvSpPr/>
          <p:nvPr/>
        </p:nvSpPr>
        <p:spPr>
          <a:xfrm>
            <a:off x="5700425" y="28840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6"/>
          <p:cNvSpPr/>
          <p:nvPr/>
        </p:nvSpPr>
        <p:spPr>
          <a:xfrm>
            <a:off x="5755900" y="26762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6"/>
          <p:cNvSpPr/>
          <p:nvPr/>
        </p:nvSpPr>
        <p:spPr>
          <a:xfrm>
            <a:off x="5755900" y="25340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6"/>
          <p:cNvSpPr/>
          <p:nvPr/>
        </p:nvSpPr>
        <p:spPr>
          <a:xfrm>
            <a:off x="5548025" y="29557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6"/>
          <p:cNvSpPr/>
          <p:nvPr/>
        </p:nvSpPr>
        <p:spPr>
          <a:xfrm>
            <a:off x="5603500" y="27479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6"/>
          <p:cNvSpPr/>
          <p:nvPr/>
        </p:nvSpPr>
        <p:spPr>
          <a:xfrm>
            <a:off x="5603500" y="260572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6"/>
          <p:cNvSpPr/>
          <p:nvPr/>
        </p:nvSpPr>
        <p:spPr>
          <a:xfrm>
            <a:off x="5562850" y="34190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6"/>
          <p:cNvSpPr/>
          <p:nvPr/>
        </p:nvSpPr>
        <p:spPr>
          <a:xfrm>
            <a:off x="5618325" y="32111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6"/>
          <p:cNvSpPr/>
          <p:nvPr/>
        </p:nvSpPr>
        <p:spPr>
          <a:xfrm>
            <a:off x="5618325" y="30689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6"/>
          <p:cNvSpPr/>
          <p:nvPr/>
        </p:nvSpPr>
        <p:spPr>
          <a:xfrm>
            <a:off x="5811400" y="33084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6"/>
          <p:cNvSpPr/>
          <p:nvPr/>
        </p:nvSpPr>
        <p:spPr>
          <a:xfrm>
            <a:off x="5866875" y="31006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6"/>
          <p:cNvSpPr/>
          <p:nvPr/>
        </p:nvSpPr>
        <p:spPr>
          <a:xfrm>
            <a:off x="5866875" y="295840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6"/>
          <p:cNvSpPr/>
          <p:nvPr/>
        </p:nvSpPr>
        <p:spPr>
          <a:xfrm>
            <a:off x="5852825" y="28512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6"/>
          <p:cNvSpPr/>
          <p:nvPr/>
        </p:nvSpPr>
        <p:spPr>
          <a:xfrm>
            <a:off x="5908300" y="26434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6"/>
          <p:cNvSpPr/>
          <p:nvPr/>
        </p:nvSpPr>
        <p:spPr>
          <a:xfrm>
            <a:off x="5908300" y="25012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p:cNvSpPr/>
          <p:nvPr/>
        </p:nvSpPr>
        <p:spPr>
          <a:xfrm>
            <a:off x="5700413" y="2392938"/>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p:nvPr/>
        </p:nvSpPr>
        <p:spPr>
          <a:xfrm>
            <a:off x="5783638" y="21948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p:nvPr/>
        </p:nvSpPr>
        <p:spPr>
          <a:xfrm>
            <a:off x="5783638" y="20526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6"/>
          <p:cNvSpPr/>
          <p:nvPr/>
        </p:nvSpPr>
        <p:spPr>
          <a:xfrm>
            <a:off x="5672688" y="34748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6"/>
          <p:cNvSpPr/>
          <p:nvPr/>
        </p:nvSpPr>
        <p:spPr>
          <a:xfrm>
            <a:off x="5728163" y="32669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6"/>
          <p:cNvSpPr/>
          <p:nvPr/>
        </p:nvSpPr>
        <p:spPr>
          <a:xfrm>
            <a:off x="5728163" y="31247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6"/>
          <p:cNvSpPr/>
          <p:nvPr/>
        </p:nvSpPr>
        <p:spPr>
          <a:xfrm>
            <a:off x="5423375" y="34846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6"/>
          <p:cNvSpPr/>
          <p:nvPr/>
        </p:nvSpPr>
        <p:spPr>
          <a:xfrm>
            <a:off x="5478850" y="32768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6"/>
          <p:cNvSpPr/>
          <p:nvPr/>
        </p:nvSpPr>
        <p:spPr>
          <a:xfrm>
            <a:off x="5478850" y="31346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6"/>
          <p:cNvSpPr/>
          <p:nvPr/>
        </p:nvSpPr>
        <p:spPr>
          <a:xfrm>
            <a:off x="5395638" y="21774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6"/>
          <p:cNvSpPr/>
          <p:nvPr/>
        </p:nvSpPr>
        <p:spPr>
          <a:xfrm>
            <a:off x="5451113" y="19695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6"/>
          <p:cNvSpPr/>
          <p:nvPr/>
        </p:nvSpPr>
        <p:spPr>
          <a:xfrm>
            <a:off x="5451113" y="18273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6"/>
          <p:cNvSpPr/>
          <p:nvPr/>
        </p:nvSpPr>
        <p:spPr>
          <a:xfrm>
            <a:off x="5575763" y="19458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6"/>
          <p:cNvSpPr/>
          <p:nvPr/>
        </p:nvSpPr>
        <p:spPr>
          <a:xfrm>
            <a:off x="5631238" y="17379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6"/>
          <p:cNvSpPr/>
          <p:nvPr/>
        </p:nvSpPr>
        <p:spPr>
          <a:xfrm>
            <a:off x="5631238" y="15957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56"/>
          <p:cNvCxnSpPr>
            <a:stCxn id="524" idx="3"/>
            <a:endCxn id="511" idx="3"/>
          </p:cNvCxnSpPr>
          <p:nvPr/>
        </p:nvCxnSpPr>
        <p:spPr>
          <a:xfrm rot="10800000" flipH="1">
            <a:off x="3537725" y="2971925"/>
            <a:ext cx="985800" cy="351300"/>
          </a:xfrm>
          <a:prstGeom prst="straightConnector1">
            <a:avLst/>
          </a:prstGeom>
          <a:noFill/>
          <a:ln w="9525" cap="flat" cmpd="sng">
            <a:solidFill>
              <a:schemeClr val="dk2"/>
            </a:solidFill>
            <a:prstDash val="solid"/>
            <a:round/>
            <a:headEnd type="none" w="med" len="med"/>
            <a:tailEnd type="triangle" w="med" len="med"/>
          </a:ln>
        </p:spPr>
      </p:cxnSp>
      <p:sp>
        <p:nvSpPr>
          <p:cNvPr id="562" name="Google Shape;562;p56"/>
          <p:cNvSpPr txBox="1"/>
          <p:nvPr/>
        </p:nvSpPr>
        <p:spPr>
          <a:xfrm>
            <a:off x="6490525" y="2797000"/>
            <a:ext cx="152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Tumor-in-normal</a:t>
            </a:r>
            <a:endParaRPr/>
          </a:p>
          <a:p>
            <a:pPr marL="0" lvl="0" indent="0" algn="l" rtl="0">
              <a:spcBef>
                <a:spcPts val="0"/>
              </a:spcBef>
              <a:spcAft>
                <a:spcPts val="0"/>
              </a:spcAft>
              <a:buNone/>
            </a:pPr>
            <a:r>
              <a:rPr lang="en"/>
              <a:t>contamination</a:t>
            </a:r>
            <a:endParaRPr/>
          </a:p>
        </p:txBody>
      </p:sp>
      <p:cxnSp>
        <p:nvCxnSpPr>
          <p:cNvPr id="563" name="Google Shape;563;p56"/>
          <p:cNvCxnSpPr>
            <a:stCxn id="562" idx="1"/>
            <a:endCxn id="542" idx="5"/>
          </p:cNvCxnSpPr>
          <p:nvPr/>
        </p:nvCxnSpPr>
        <p:spPr>
          <a:xfrm flipH="1">
            <a:off x="6044425" y="3104800"/>
            <a:ext cx="446100" cy="45000"/>
          </a:xfrm>
          <a:prstGeom prst="straightConnector1">
            <a:avLst/>
          </a:prstGeom>
          <a:noFill/>
          <a:ln w="9525" cap="flat" cmpd="sng">
            <a:solidFill>
              <a:schemeClr val="dk2"/>
            </a:solidFill>
            <a:prstDash val="solid"/>
            <a:round/>
            <a:headEnd type="none" w="med" len="med"/>
            <a:tailEnd type="triangle" w="med" len="med"/>
          </a:ln>
        </p:spPr>
      </p:cxnSp>
      <p:cxnSp>
        <p:nvCxnSpPr>
          <p:cNvPr id="564" name="Google Shape;564;p56"/>
          <p:cNvCxnSpPr>
            <a:stCxn id="562" idx="1"/>
            <a:endCxn id="536" idx="5"/>
          </p:cNvCxnSpPr>
          <p:nvPr/>
        </p:nvCxnSpPr>
        <p:spPr>
          <a:xfrm rot="10800000">
            <a:off x="5781025" y="2797000"/>
            <a:ext cx="709500" cy="307800"/>
          </a:xfrm>
          <a:prstGeom prst="straightConnector1">
            <a:avLst/>
          </a:prstGeom>
          <a:noFill/>
          <a:ln w="9525" cap="flat" cmpd="sng">
            <a:solidFill>
              <a:schemeClr val="dk2"/>
            </a:solidFill>
            <a:prstDash val="solid"/>
            <a:round/>
            <a:headEnd type="none" w="med" len="med"/>
            <a:tailEnd type="triangle" w="med" len="med"/>
          </a:ln>
        </p:spPr>
      </p:cxnSp>
      <p:cxnSp>
        <p:nvCxnSpPr>
          <p:cNvPr id="565" name="Google Shape;565;p56"/>
          <p:cNvCxnSpPr>
            <a:stCxn id="562" idx="1"/>
            <a:endCxn id="546" idx="5"/>
          </p:cNvCxnSpPr>
          <p:nvPr/>
        </p:nvCxnSpPr>
        <p:spPr>
          <a:xfrm rot="10800000">
            <a:off x="5877925" y="2584300"/>
            <a:ext cx="612600" cy="520500"/>
          </a:xfrm>
          <a:prstGeom prst="straightConnector1">
            <a:avLst/>
          </a:prstGeom>
          <a:noFill/>
          <a:ln w="9525" cap="flat" cmpd="sng">
            <a:solidFill>
              <a:schemeClr val="dk2"/>
            </a:solidFill>
            <a:prstDash val="solid"/>
            <a:round/>
            <a:headEnd type="none" w="med" len="med"/>
            <a:tailEnd type="triangle" w="med" len="med"/>
          </a:ln>
        </p:spPr>
      </p:cxnSp>
      <p:sp>
        <p:nvSpPr>
          <p:cNvPr id="566" name="Google Shape;566;p56"/>
          <p:cNvSpPr/>
          <p:nvPr/>
        </p:nvSpPr>
        <p:spPr>
          <a:xfrm>
            <a:off x="4353650" y="2227100"/>
            <a:ext cx="1152900" cy="158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6"/>
          <p:cNvSpPr txBox="1"/>
          <p:nvPr/>
        </p:nvSpPr>
        <p:spPr>
          <a:xfrm>
            <a:off x="4373225" y="3294200"/>
            <a:ext cx="105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p:txBody>
      </p:sp>
      <p:sp>
        <p:nvSpPr>
          <p:cNvPr id="568" name="Google Shape;568;p56"/>
          <p:cNvSpPr/>
          <p:nvPr/>
        </p:nvSpPr>
        <p:spPr>
          <a:xfrm>
            <a:off x="4715688" y="186338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6"/>
          <p:cNvSpPr/>
          <p:nvPr/>
        </p:nvSpPr>
        <p:spPr>
          <a:xfrm>
            <a:off x="4633613" y="1722950"/>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6"/>
          <p:cNvSpPr/>
          <p:nvPr/>
        </p:nvSpPr>
        <p:spPr>
          <a:xfrm>
            <a:off x="4578113" y="1875350"/>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6"/>
          <p:cNvSpPr/>
          <p:nvPr/>
        </p:nvSpPr>
        <p:spPr>
          <a:xfrm>
            <a:off x="4425713" y="1722950"/>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6"/>
          <p:cNvSpPr/>
          <p:nvPr/>
        </p:nvSpPr>
        <p:spPr>
          <a:xfrm>
            <a:off x="4862213" y="175133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6"/>
          <p:cNvSpPr/>
          <p:nvPr/>
        </p:nvSpPr>
        <p:spPr>
          <a:xfrm>
            <a:off x="4523513" y="159443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6"/>
          <p:cNvSpPr/>
          <p:nvPr/>
        </p:nvSpPr>
        <p:spPr>
          <a:xfrm>
            <a:off x="4715688" y="159893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6"/>
          <p:cNvSpPr txBox="1"/>
          <p:nvPr/>
        </p:nvSpPr>
        <p:spPr>
          <a:xfrm>
            <a:off x="1425925" y="1341550"/>
            <a:ext cx="2431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Technical contamination from another sample (happens much more often than you might think)</a:t>
            </a:r>
            <a:endParaRPr sz="1200"/>
          </a:p>
        </p:txBody>
      </p:sp>
      <p:cxnSp>
        <p:nvCxnSpPr>
          <p:cNvPr id="576" name="Google Shape;576;p56"/>
          <p:cNvCxnSpPr>
            <a:stCxn id="575" idx="3"/>
            <a:endCxn id="571" idx="2"/>
          </p:cNvCxnSpPr>
          <p:nvPr/>
        </p:nvCxnSpPr>
        <p:spPr>
          <a:xfrm>
            <a:off x="3857725" y="1711000"/>
            <a:ext cx="567900" cy="123900"/>
          </a:xfrm>
          <a:prstGeom prst="straightConnector1">
            <a:avLst/>
          </a:prstGeom>
          <a:noFill/>
          <a:ln w="9525" cap="flat" cmpd="sng">
            <a:solidFill>
              <a:schemeClr val="dk2"/>
            </a:solidFill>
            <a:prstDash val="solid"/>
            <a:round/>
            <a:headEnd type="none" w="med" len="med"/>
            <a:tailEnd type="triangle" w="med" len="med"/>
          </a:ln>
        </p:spPr>
      </p:cxnSp>
      <p:sp>
        <p:nvSpPr>
          <p:cNvPr id="577" name="Google Shape;577;p56"/>
          <p:cNvSpPr/>
          <p:nvPr/>
        </p:nvSpPr>
        <p:spPr>
          <a:xfrm>
            <a:off x="4924538" y="1598925"/>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Copy Number Variation</a:t>
            </a:r>
            <a:endParaRPr dirty="0"/>
          </a:p>
        </p:txBody>
      </p:sp>
      <p:pic>
        <p:nvPicPr>
          <p:cNvPr id="583" name="Google Shape;583;p57"/>
          <p:cNvPicPr preferRelativeResize="0"/>
          <p:nvPr/>
        </p:nvPicPr>
        <p:blipFill>
          <a:blip r:embed="rId3">
            <a:alphaModFix/>
          </a:blip>
          <a:stretch>
            <a:fillRect/>
          </a:stretch>
        </p:blipFill>
        <p:spPr>
          <a:xfrm>
            <a:off x="1542340" y="2061101"/>
            <a:ext cx="3810574" cy="2511650"/>
          </a:xfrm>
          <a:prstGeom prst="rect">
            <a:avLst/>
          </a:prstGeom>
          <a:noFill/>
          <a:ln>
            <a:noFill/>
          </a:ln>
        </p:spPr>
      </p:pic>
      <p:sp>
        <p:nvSpPr>
          <p:cNvPr id="584" name="Google Shape;584;p57"/>
          <p:cNvSpPr/>
          <p:nvPr/>
        </p:nvSpPr>
        <p:spPr>
          <a:xfrm>
            <a:off x="1483378" y="1661496"/>
            <a:ext cx="22959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3843278" y="1764892"/>
            <a:ext cx="11598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843278" y="1601726"/>
            <a:ext cx="11598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txBox="1"/>
          <p:nvPr/>
        </p:nvSpPr>
        <p:spPr>
          <a:xfrm>
            <a:off x="1731478" y="1048526"/>
            <a:ext cx="204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Copy number = 1</a:t>
            </a:r>
            <a:endParaRPr/>
          </a:p>
          <a:p>
            <a:pPr marL="0" lvl="0" indent="0" algn="l" rtl="0">
              <a:spcBef>
                <a:spcPts val="0"/>
              </a:spcBef>
              <a:spcAft>
                <a:spcPts val="0"/>
              </a:spcAft>
              <a:buNone/>
            </a:pPr>
            <a:r>
              <a:rPr lang="en"/>
              <a:t>(Ploidy = 2)</a:t>
            </a:r>
            <a:endParaRPr/>
          </a:p>
        </p:txBody>
      </p:sp>
      <p:sp>
        <p:nvSpPr>
          <p:cNvPr id="588" name="Google Shape;588;p57"/>
          <p:cNvSpPr txBox="1"/>
          <p:nvPr/>
        </p:nvSpPr>
        <p:spPr>
          <a:xfrm>
            <a:off x="3779278" y="1073876"/>
            <a:ext cx="204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Copy number = 2</a:t>
            </a:r>
            <a:endParaRPr/>
          </a:p>
          <a:p>
            <a:pPr marL="0" lvl="0" indent="0" algn="l" rtl="0">
              <a:spcBef>
                <a:spcPts val="0"/>
              </a:spcBef>
              <a:spcAft>
                <a:spcPts val="0"/>
              </a:spcAft>
              <a:buNone/>
            </a:pPr>
            <a:r>
              <a:rPr lang="en"/>
              <a:t>(Ploidy = 4)</a:t>
            </a:r>
            <a:endParaRPr/>
          </a:p>
        </p:txBody>
      </p:sp>
      <p:sp>
        <p:nvSpPr>
          <p:cNvPr id="589" name="Google Shape;589;p57"/>
          <p:cNvSpPr/>
          <p:nvPr/>
        </p:nvSpPr>
        <p:spPr>
          <a:xfrm>
            <a:off x="4915053" y="2245451"/>
            <a:ext cx="671100" cy="12720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txBox="1"/>
          <p:nvPr/>
        </p:nvSpPr>
        <p:spPr>
          <a:xfrm>
            <a:off x="5546978" y="2681351"/>
            <a:ext cx="2311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Distorted VAF / CCF</a:t>
            </a:r>
            <a:endParaRPr/>
          </a:p>
          <a:p>
            <a:pPr marL="457200" lvl="0" indent="-317500" algn="l" rtl="0">
              <a:spcBef>
                <a:spcPts val="0"/>
              </a:spcBef>
              <a:spcAft>
                <a:spcPts val="0"/>
              </a:spcAft>
              <a:buSzPts val="1400"/>
              <a:buChar char="-"/>
            </a:pPr>
            <a:r>
              <a:rPr lang="en"/>
              <a:t>Original CCF: 0.5</a:t>
            </a:r>
            <a:endParaRPr/>
          </a:p>
          <a:p>
            <a:pPr marL="457200" lvl="0" indent="-317500" algn="l" rtl="0">
              <a:spcBef>
                <a:spcPts val="0"/>
              </a:spcBef>
              <a:spcAft>
                <a:spcPts val="0"/>
              </a:spcAft>
              <a:buSzPts val="1400"/>
              <a:buChar char="-"/>
            </a:pPr>
            <a:r>
              <a:rPr lang="en"/>
              <a:t>Original VAF: 0.5</a:t>
            </a:r>
            <a:endParaRPr/>
          </a:p>
          <a:p>
            <a:pPr marL="457200" lvl="0" indent="-317500" algn="l" rtl="0">
              <a:spcBef>
                <a:spcPts val="0"/>
              </a:spcBef>
              <a:spcAft>
                <a:spcPts val="0"/>
              </a:spcAft>
              <a:buSzPts val="1400"/>
              <a:buChar char="-"/>
            </a:pPr>
            <a:r>
              <a:rPr lang="en"/>
              <a:t>One haplotype duplicated -&gt; new VAF ~0.66 </a:t>
            </a:r>
            <a:endParaRPr/>
          </a:p>
        </p:txBody>
      </p:sp>
      <p:sp>
        <p:nvSpPr>
          <p:cNvPr id="591" name="Google Shape;591;p57"/>
          <p:cNvSpPr/>
          <p:nvPr/>
        </p:nvSpPr>
        <p:spPr>
          <a:xfrm>
            <a:off x="1483378" y="1764896"/>
            <a:ext cx="22959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a:off x="3843278" y="1868405"/>
            <a:ext cx="11598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7"/>
          <p:cNvSpPr txBox="1"/>
          <p:nvPr/>
        </p:nvSpPr>
        <p:spPr>
          <a:xfrm>
            <a:off x="311700" y="4575800"/>
            <a:ext cx="871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If you observe CCFs not divisible by 2, and your tumor is relatively pure, consider looking at copy number (e.g. with ASCAT)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D58A-1C81-EB9C-DE77-3C8B815FFAD3}"/>
              </a:ext>
            </a:extLst>
          </p:cNvPr>
          <p:cNvSpPr>
            <a:spLocks noGrp="1"/>
          </p:cNvSpPr>
          <p:nvPr>
            <p:ph type="title"/>
          </p:nvPr>
        </p:nvSpPr>
        <p:spPr/>
        <p:txBody>
          <a:bodyPr/>
          <a:lstStyle/>
          <a:p>
            <a:r>
              <a:rPr lang="en-US" sz="2800" dirty="0"/>
              <a:t>Calling CNVs in Somatic Data</a:t>
            </a:r>
          </a:p>
        </p:txBody>
      </p:sp>
      <p:sp>
        <p:nvSpPr>
          <p:cNvPr id="3" name="Text Placeholder 2">
            <a:extLst>
              <a:ext uri="{FF2B5EF4-FFF2-40B4-BE49-F238E27FC236}">
                <a16:creationId xmlns:a16="http://schemas.microsoft.com/office/drawing/2014/main" id="{D433552A-CA81-CA71-33F1-C3C35252B4EB}"/>
              </a:ext>
            </a:extLst>
          </p:cNvPr>
          <p:cNvSpPr>
            <a:spLocks noGrp="1"/>
          </p:cNvSpPr>
          <p:nvPr>
            <p:ph type="body" idx="1"/>
          </p:nvPr>
        </p:nvSpPr>
        <p:spPr/>
        <p:txBody>
          <a:bodyPr/>
          <a:lstStyle/>
          <a:p>
            <a:r>
              <a:rPr lang="en-US" dirty="0"/>
              <a:t>CNVs can be very important in cancer</a:t>
            </a:r>
          </a:p>
          <a:p>
            <a:pPr lvl="1"/>
            <a:r>
              <a:rPr lang="en-US" dirty="0"/>
              <a:t>Amplifying oncogenes</a:t>
            </a:r>
          </a:p>
          <a:p>
            <a:pPr lvl="1"/>
            <a:r>
              <a:rPr lang="en-US" dirty="0"/>
              <a:t>Deleting copies of tumor suppressors</a:t>
            </a:r>
          </a:p>
          <a:p>
            <a:pPr lvl="2"/>
            <a:r>
              <a:rPr lang="en-US" dirty="0"/>
              <a:t>Loss of heterozygosity</a:t>
            </a:r>
          </a:p>
          <a:p>
            <a:r>
              <a:rPr lang="en-US" dirty="0"/>
              <a:t>We usually call CNVs using Circular Binary Segmentation (see next slides)</a:t>
            </a:r>
          </a:p>
          <a:p>
            <a:r>
              <a:rPr lang="en-US" dirty="0"/>
              <a:t>Large CNVs are easily validated by array data</a:t>
            </a:r>
          </a:p>
        </p:txBody>
      </p:sp>
    </p:spTree>
    <p:extLst>
      <p:ext uri="{BB962C8B-B14F-4D97-AF65-F5344CB8AC3E}">
        <p14:creationId xmlns:p14="http://schemas.microsoft.com/office/powerpoint/2010/main" val="2129557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23FB-6D80-EC5D-8D43-B22E6DD94756}"/>
              </a:ext>
            </a:extLst>
          </p:cNvPr>
          <p:cNvSpPr>
            <a:spLocks noGrp="1"/>
          </p:cNvSpPr>
          <p:nvPr>
            <p:ph type="title"/>
          </p:nvPr>
        </p:nvSpPr>
        <p:spPr/>
        <p:txBody>
          <a:bodyPr/>
          <a:lstStyle/>
          <a:p>
            <a:r>
              <a:rPr lang="en-US" sz="2800" dirty="0"/>
              <a:t>Calling CNVs using Circular Binary Segmentation</a:t>
            </a:r>
          </a:p>
        </p:txBody>
      </p:sp>
      <p:sp>
        <p:nvSpPr>
          <p:cNvPr id="4" name="Rectangle 3">
            <a:extLst>
              <a:ext uri="{FF2B5EF4-FFF2-40B4-BE49-F238E27FC236}">
                <a16:creationId xmlns:a16="http://schemas.microsoft.com/office/drawing/2014/main" id="{BA9DEFCD-B69E-7D0C-51F7-6D9A0BDA594C}"/>
              </a:ext>
            </a:extLst>
          </p:cNvPr>
          <p:cNvSpPr/>
          <p:nvPr/>
        </p:nvSpPr>
        <p:spPr>
          <a:xfrm>
            <a:off x="1117600" y="31237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44690A-53DB-BC32-1325-B2EFEE294384}"/>
              </a:ext>
            </a:extLst>
          </p:cNvPr>
          <p:cNvSpPr/>
          <p:nvPr/>
        </p:nvSpPr>
        <p:spPr>
          <a:xfrm>
            <a:off x="1270000" y="32761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35EDF9-1001-EB6A-4B1F-89A9DEA2D298}"/>
              </a:ext>
            </a:extLst>
          </p:cNvPr>
          <p:cNvSpPr/>
          <p:nvPr/>
        </p:nvSpPr>
        <p:spPr>
          <a:xfrm>
            <a:off x="1422400" y="34285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6C9F31-16F1-439F-25EC-420EB5CC5614}"/>
              </a:ext>
            </a:extLst>
          </p:cNvPr>
          <p:cNvSpPr/>
          <p:nvPr/>
        </p:nvSpPr>
        <p:spPr>
          <a:xfrm>
            <a:off x="1574800" y="35809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1A254A-3F89-73FB-0CA5-D3B13E671ABE}"/>
              </a:ext>
            </a:extLst>
          </p:cNvPr>
          <p:cNvSpPr/>
          <p:nvPr/>
        </p:nvSpPr>
        <p:spPr>
          <a:xfrm>
            <a:off x="1727200" y="37333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160645B-9098-21B4-B138-0207F106B865}"/>
              </a:ext>
            </a:extLst>
          </p:cNvPr>
          <p:cNvSpPr/>
          <p:nvPr/>
        </p:nvSpPr>
        <p:spPr>
          <a:xfrm>
            <a:off x="2543387" y="31237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935B95-139A-F025-63B0-80776CF692AC}"/>
              </a:ext>
            </a:extLst>
          </p:cNvPr>
          <p:cNvSpPr/>
          <p:nvPr/>
        </p:nvSpPr>
        <p:spPr>
          <a:xfrm>
            <a:off x="2695787" y="32761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6AB709-4024-476C-4F97-8F8164D1E765}"/>
              </a:ext>
            </a:extLst>
          </p:cNvPr>
          <p:cNvSpPr/>
          <p:nvPr/>
        </p:nvSpPr>
        <p:spPr>
          <a:xfrm>
            <a:off x="2848187" y="34285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7E1EE4-7039-624B-1260-50DAB85706A7}"/>
              </a:ext>
            </a:extLst>
          </p:cNvPr>
          <p:cNvSpPr/>
          <p:nvPr/>
        </p:nvSpPr>
        <p:spPr>
          <a:xfrm>
            <a:off x="3000587" y="35809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CB9B7A-8F8F-47FF-C2ED-602BBE2A714D}"/>
              </a:ext>
            </a:extLst>
          </p:cNvPr>
          <p:cNvSpPr/>
          <p:nvPr/>
        </p:nvSpPr>
        <p:spPr>
          <a:xfrm>
            <a:off x="3152987" y="37333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D85F68-3E3E-4075-3529-F61B9FB92A7F}"/>
              </a:ext>
            </a:extLst>
          </p:cNvPr>
          <p:cNvSpPr/>
          <p:nvPr/>
        </p:nvSpPr>
        <p:spPr>
          <a:xfrm>
            <a:off x="2624666" y="295274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EF1BBC-1494-A4EA-D6EE-90911181D39C}"/>
              </a:ext>
            </a:extLst>
          </p:cNvPr>
          <p:cNvSpPr/>
          <p:nvPr/>
        </p:nvSpPr>
        <p:spPr>
          <a:xfrm>
            <a:off x="2428239" y="279526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4C44BB-EF5E-F693-5E0A-097B181C649A}"/>
              </a:ext>
            </a:extLst>
          </p:cNvPr>
          <p:cNvSpPr/>
          <p:nvPr/>
        </p:nvSpPr>
        <p:spPr>
          <a:xfrm>
            <a:off x="2543387" y="262424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B1BC4F-EB4E-8A38-7AD6-D8E48A1262CF}"/>
              </a:ext>
            </a:extLst>
          </p:cNvPr>
          <p:cNvSpPr/>
          <p:nvPr/>
        </p:nvSpPr>
        <p:spPr>
          <a:xfrm>
            <a:off x="2556934" y="244305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D34060-7DA9-6ED5-F5A3-3B91ED719005}"/>
              </a:ext>
            </a:extLst>
          </p:cNvPr>
          <p:cNvSpPr/>
          <p:nvPr/>
        </p:nvSpPr>
        <p:spPr>
          <a:xfrm>
            <a:off x="3972559" y="244305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FC7807-2A45-E326-A191-0D1910DA89E5}"/>
              </a:ext>
            </a:extLst>
          </p:cNvPr>
          <p:cNvSpPr/>
          <p:nvPr/>
        </p:nvSpPr>
        <p:spPr>
          <a:xfrm>
            <a:off x="3972559" y="263355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98E314-E797-9B4A-0AEE-EA195B396727}"/>
              </a:ext>
            </a:extLst>
          </p:cNvPr>
          <p:cNvSpPr/>
          <p:nvPr/>
        </p:nvSpPr>
        <p:spPr>
          <a:xfrm>
            <a:off x="3904827" y="280246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16DD0F-5FFA-9D11-8A22-2EA298270C46}"/>
              </a:ext>
            </a:extLst>
          </p:cNvPr>
          <p:cNvSpPr/>
          <p:nvPr/>
        </p:nvSpPr>
        <p:spPr>
          <a:xfrm>
            <a:off x="4077546" y="29631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DE1D49-ADBA-2BB2-A14D-A59E22F0F21F}"/>
              </a:ext>
            </a:extLst>
          </p:cNvPr>
          <p:cNvSpPr/>
          <p:nvPr/>
        </p:nvSpPr>
        <p:spPr>
          <a:xfrm>
            <a:off x="4229946" y="31155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0741804-DE52-DC93-946C-B831C8ED3D84}"/>
              </a:ext>
            </a:extLst>
          </p:cNvPr>
          <p:cNvSpPr/>
          <p:nvPr/>
        </p:nvSpPr>
        <p:spPr>
          <a:xfrm>
            <a:off x="4382346" y="32679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7ABB069-9DFC-15F0-B995-C720683829DF}"/>
              </a:ext>
            </a:extLst>
          </p:cNvPr>
          <p:cNvSpPr/>
          <p:nvPr/>
        </p:nvSpPr>
        <p:spPr>
          <a:xfrm>
            <a:off x="4534746" y="34203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668953-5450-B499-C0FD-D5D2C53AFDEE}"/>
              </a:ext>
            </a:extLst>
          </p:cNvPr>
          <p:cNvSpPr/>
          <p:nvPr/>
        </p:nvSpPr>
        <p:spPr>
          <a:xfrm>
            <a:off x="4687146" y="35727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A7A419-98E2-F6E7-AE2C-25E183394004}"/>
              </a:ext>
            </a:extLst>
          </p:cNvPr>
          <p:cNvSpPr/>
          <p:nvPr/>
        </p:nvSpPr>
        <p:spPr>
          <a:xfrm>
            <a:off x="3339253" y="226335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985F9-FDC6-E166-12C2-E738911191A1}"/>
              </a:ext>
            </a:extLst>
          </p:cNvPr>
          <p:cNvSpPr/>
          <p:nvPr/>
        </p:nvSpPr>
        <p:spPr>
          <a:xfrm>
            <a:off x="3410372" y="2095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7A72C28-94DA-37D4-5EB2-57EA530A1FB1}"/>
              </a:ext>
            </a:extLst>
          </p:cNvPr>
          <p:cNvSpPr/>
          <p:nvPr/>
        </p:nvSpPr>
        <p:spPr>
          <a:xfrm>
            <a:off x="4785357" y="226006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525409-D9D6-0290-EDD2-BAAD06C208F6}"/>
              </a:ext>
            </a:extLst>
          </p:cNvPr>
          <p:cNvSpPr/>
          <p:nvPr/>
        </p:nvSpPr>
        <p:spPr>
          <a:xfrm>
            <a:off x="4856476" y="209264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C391BE9-0394-6982-3964-E7B1C243A9ED}"/>
              </a:ext>
            </a:extLst>
          </p:cNvPr>
          <p:cNvSpPr/>
          <p:nvPr/>
        </p:nvSpPr>
        <p:spPr>
          <a:xfrm>
            <a:off x="5577839" y="28951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005146-089B-5543-387A-D74FE4140983}"/>
              </a:ext>
            </a:extLst>
          </p:cNvPr>
          <p:cNvSpPr/>
          <p:nvPr/>
        </p:nvSpPr>
        <p:spPr>
          <a:xfrm>
            <a:off x="5361092" y="272880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527817-EF4E-0283-8246-D90A35E8D37E}"/>
              </a:ext>
            </a:extLst>
          </p:cNvPr>
          <p:cNvSpPr/>
          <p:nvPr/>
        </p:nvSpPr>
        <p:spPr>
          <a:xfrm>
            <a:off x="5764105" y="323341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A3C8736-547A-C0DF-C798-8921BB84D607}"/>
              </a:ext>
            </a:extLst>
          </p:cNvPr>
          <p:cNvSpPr/>
          <p:nvPr/>
        </p:nvSpPr>
        <p:spPr>
          <a:xfrm>
            <a:off x="5648958" y="306112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E8582CC-A845-F872-5B63-A17C2B1841C7}"/>
              </a:ext>
            </a:extLst>
          </p:cNvPr>
          <p:cNvSpPr/>
          <p:nvPr/>
        </p:nvSpPr>
        <p:spPr>
          <a:xfrm>
            <a:off x="6112933" y="356149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35A02B-62A7-CAAA-96D4-AC4C5886B148}"/>
              </a:ext>
            </a:extLst>
          </p:cNvPr>
          <p:cNvSpPr/>
          <p:nvPr/>
        </p:nvSpPr>
        <p:spPr>
          <a:xfrm>
            <a:off x="6184052" y="339407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E02792B-4C07-3F2D-92FF-58135178E11C}"/>
              </a:ext>
            </a:extLst>
          </p:cNvPr>
          <p:cNvSpPr/>
          <p:nvPr/>
        </p:nvSpPr>
        <p:spPr>
          <a:xfrm>
            <a:off x="4534746" y="193378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504B99-D2C3-23EE-98A1-E452F94A03A3}"/>
              </a:ext>
            </a:extLst>
          </p:cNvPr>
          <p:cNvSpPr/>
          <p:nvPr/>
        </p:nvSpPr>
        <p:spPr>
          <a:xfrm>
            <a:off x="7233920" y="323341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970A0F5-8470-E3C3-3264-AD669FB092F1}"/>
              </a:ext>
            </a:extLst>
          </p:cNvPr>
          <p:cNvSpPr/>
          <p:nvPr/>
        </p:nvSpPr>
        <p:spPr>
          <a:xfrm>
            <a:off x="7582748" y="356149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292DA27-3F49-8A5D-0130-0FA877CEC8E3}"/>
              </a:ext>
            </a:extLst>
          </p:cNvPr>
          <p:cNvSpPr/>
          <p:nvPr/>
        </p:nvSpPr>
        <p:spPr>
          <a:xfrm>
            <a:off x="7653867" y="339407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584653C-3E27-C542-CEF3-55373FA2D3E9}"/>
              </a:ext>
            </a:extLst>
          </p:cNvPr>
          <p:cNvSpPr/>
          <p:nvPr/>
        </p:nvSpPr>
        <p:spPr>
          <a:xfrm>
            <a:off x="4687146" y="375517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5D1F365-665D-BA01-94B5-F8F207A65243}"/>
              </a:ext>
            </a:extLst>
          </p:cNvPr>
          <p:cNvSpPr/>
          <p:nvPr/>
        </p:nvSpPr>
        <p:spPr>
          <a:xfrm>
            <a:off x="4839546" y="390757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CD9D7DB-7DA2-2F49-34A2-82AEE94907DF}"/>
              </a:ext>
            </a:extLst>
          </p:cNvPr>
          <p:cNvSpPr/>
          <p:nvPr/>
        </p:nvSpPr>
        <p:spPr>
          <a:xfrm>
            <a:off x="6265333" y="389635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CA2ABEE-BB23-9C53-B41D-7310B26B17EC}"/>
              </a:ext>
            </a:extLst>
          </p:cNvPr>
          <p:cNvSpPr/>
          <p:nvPr/>
        </p:nvSpPr>
        <p:spPr>
          <a:xfrm>
            <a:off x="6336452" y="3728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7C914B-7510-EFD5-625F-DDE7968EF5FA}"/>
              </a:ext>
            </a:extLst>
          </p:cNvPr>
          <p:cNvSpPr/>
          <p:nvPr/>
        </p:nvSpPr>
        <p:spPr>
          <a:xfrm>
            <a:off x="7735148" y="389635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E58FCCC-0504-3293-741B-9FD99D78A47B}"/>
              </a:ext>
            </a:extLst>
          </p:cNvPr>
          <p:cNvSpPr/>
          <p:nvPr/>
        </p:nvSpPr>
        <p:spPr>
          <a:xfrm>
            <a:off x="7806267" y="3728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1A93F61-A9D5-0980-B2DF-3FE1880686FA}"/>
              </a:ext>
            </a:extLst>
          </p:cNvPr>
          <p:cNvSpPr/>
          <p:nvPr/>
        </p:nvSpPr>
        <p:spPr>
          <a:xfrm>
            <a:off x="325121" y="3728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97F84D9-E3F0-C118-47B0-11D5D9C54E1A}"/>
              </a:ext>
            </a:extLst>
          </p:cNvPr>
          <p:cNvSpPr/>
          <p:nvPr/>
        </p:nvSpPr>
        <p:spPr>
          <a:xfrm>
            <a:off x="443653" y="391773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443F62-F3FD-D155-DDCD-B815A8B20C64}"/>
              </a:ext>
            </a:extLst>
          </p:cNvPr>
          <p:cNvSpPr/>
          <p:nvPr/>
        </p:nvSpPr>
        <p:spPr>
          <a:xfrm>
            <a:off x="1869440" y="390651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C0CA918-11C6-4805-6DB1-8AA129B66AA7}"/>
              </a:ext>
            </a:extLst>
          </p:cNvPr>
          <p:cNvSpPr/>
          <p:nvPr/>
        </p:nvSpPr>
        <p:spPr>
          <a:xfrm>
            <a:off x="3339255" y="390651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1446D7B-395C-E7F4-C529-860F452A6ADC}"/>
              </a:ext>
            </a:extLst>
          </p:cNvPr>
          <p:cNvSpPr/>
          <p:nvPr/>
        </p:nvSpPr>
        <p:spPr>
          <a:xfrm>
            <a:off x="0" y="34285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56EA19B-E3E3-2C90-7D69-57EFEDBDCF83}"/>
              </a:ext>
            </a:extLst>
          </p:cNvPr>
          <p:cNvSpPr/>
          <p:nvPr/>
        </p:nvSpPr>
        <p:spPr>
          <a:xfrm>
            <a:off x="152400" y="35809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A6108F27-D254-B0D9-6156-5FB0EBEC826C}"/>
              </a:ext>
            </a:extLst>
          </p:cNvPr>
          <p:cNvCxnSpPr>
            <a:cxnSpLocks/>
          </p:cNvCxnSpPr>
          <p:nvPr/>
        </p:nvCxnSpPr>
        <p:spPr>
          <a:xfrm>
            <a:off x="74506" y="3362110"/>
            <a:ext cx="28481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A158B05-E260-3C7B-F92A-3501C75E54AE}"/>
              </a:ext>
            </a:extLst>
          </p:cNvPr>
          <p:cNvCxnSpPr>
            <a:cxnSpLocks/>
          </p:cNvCxnSpPr>
          <p:nvPr/>
        </p:nvCxnSpPr>
        <p:spPr>
          <a:xfrm flipH="1">
            <a:off x="2573865" y="2571750"/>
            <a:ext cx="836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D38BD2-FEE3-8F19-E6E0-6A65086715FE}"/>
              </a:ext>
            </a:extLst>
          </p:cNvPr>
          <p:cNvCxnSpPr>
            <a:cxnSpLocks/>
          </p:cNvCxnSpPr>
          <p:nvPr/>
        </p:nvCxnSpPr>
        <p:spPr>
          <a:xfrm>
            <a:off x="3410372" y="2230433"/>
            <a:ext cx="279399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B757451-5D3C-76E4-966C-DA7A6DF61B71}"/>
              </a:ext>
            </a:extLst>
          </p:cNvPr>
          <p:cNvCxnSpPr>
            <a:cxnSpLocks/>
          </p:cNvCxnSpPr>
          <p:nvPr/>
        </p:nvCxnSpPr>
        <p:spPr>
          <a:xfrm>
            <a:off x="7111998" y="3222194"/>
            <a:ext cx="19473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8C4153B-E953-768E-AA04-60525EDC8DEC}"/>
              </a:ext>
            </a:extLst>
          </p:cNvPr>
          <p:cNvCxnSpPr>
            <a:cxnSpLocks/>
          </p:cNvCxnSpPr>
          <p:nvPr/>
        </p:nvCxnSpPr>
        <p:spPr>
          <a:xfrm flipH="1">
            <a:off x="6290731" y="2752936"/>
            <a:ext cx="836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FDA6D9E-CBDF-BF61-A267-F3DEFA37573B}"/>
              </a:ext>
            </a:extLst>
          </p:cNvPr>
          <p:cNvSpPr/>
          <p:nvPr/>
        </p:nvSpPr>
        <p:spPr>
          <a:xfrm>
            <a:off x="311700" y="4842294"/>
            <a:ext cx="13195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705277E1-9CBF-A347-327E-AAD254BF06CE}"/>
              </a:ext>
            </a:extLst>
          </p:cNvPr>
          <p:cNvCxnSpPr>
            <a:cxnSpLocks/>
          </p:cNvCxnSpPr>
          <p:nvPr/>
        </p:nvCxnSpPr>
        <p:spPr>
          <a:xfrm>
            <a:off x="2015066" y="4895628"/>
            <a:ext cx="9144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4A17652-54E9-34C5-771B-8368784F6C3F}"/>
              </a:ext>
            </a:extLst>
          </p:cNvPr>
          <p:cNvSpPr txBox="1"/>
          <p:nvPr/>
        </p:nvSpPr>
        <p:spPr>
          <a:xfrm>
            <a:off x="415163" y="4741739"/>
            <a:ext cx="702436" cy="307777"/>
          </a:xfrm>
          <a:prstGeom prst="rect">
            <a:avLst/>
          </a:prstGeom>
          <a:noFill/>
        </p:spPr>
        <p:txBody>
          <a:bodyPr wrap="none" rtlCol="0">
            <a:spAutoFit/>
          </a:bodyPr>
          <a:lstStyle/>
          <a:p>
            <a:r>
              <a:rPr lang="en-US" dirty="0"/>
              <a:t>Reads</a:t>
            </a:r>
          </a:p>
        </p:txBody>
      </p:sp>
      <p:sp>
        <p:nvSpPr>
          <p:cNvPr id="72" name="TextBox 71">
            <a:extLst>
              <a:ext uri="{FF2B5EF4-FFF2-40B4-BE49-F238E27FC236}">
                <a16:creationId xmlns:a16="http://schemas.microsoft.com/office/drawing/2014/main" id="{0D0C3465-2380-A3CF-98BF-1F06195B4991}"/>
              </a:ext>
            </a:extLst>
          </p:cNvPr>
          <p:cNvSpPr txBox="1"/>
          <p:nvPr/>
        </p:nvSpPr>
        <p:spPr>
          <a:xfrm>
            <a:off x="2099732" y="4724982"/>
            <a:ext cx="1976823" cy="307777"/>
          </a:xfrm>
          <a:prstGeom prst="rect">
            <a:avLst/>
          </a:prstGeom>
          <a:noFill/>
        </p:spPr>
        <p:txBody>
          <a:bodyPr wrap="none" rtlCol="0">
            <a:spAutoFit/>
          </a:bodyPr>
          <a:lstStyle/>
          <a:p>
            <a:r>
              <a:rPr lang="en-US" dirty="0"/>
              <a:t>Estimated Depth State</a:t>
            </a:r>
          </a:p>
        </p:txBody>
      </p:sp>
      <p:sp>
        <p:nvSpPr>
          <p:cNvPr id="73" name="TextBox 72">
            <a:extLst>
              <a:ext uri="{FF2B5EF4-FFF2-40B4-BE49-F238E27FC236}">
                <a16:creationId xmlns:a16="http://schemas.microsoft.com/office/drawing/2014/main" id="{4C2BC6B0-6FA9-9710-4203-C1DC38ABB33C}"/>
              </a:ext>
            </a:extLst>
          </p:cNvPr>
          <p:cNvSpPr txBox="1"/>
          <p:nvPr/>
        </p:nvSpPr>
        <p:spPr>
          <a:xfrm>
            <a:off x="4911660" y="4514609"/>
            <a:ext cx="4055238" cy="523220"/>
          </a:xfrm>
          <a:prstGeom prst="rect">
            <a:avLst/>
          </a:prstGeom>
          <a:noFill/>
        </p:spPr>
        <p:txBody>
          <a:bodyPr wrap="square" rtlCol="0">
            <a:spAutoFit/>
          </a:bodyPr>
          <a:lstStyle/>
          <a:p>
            <a:r>
              <a:rPr lang="en-US" dirty="0"/>
              <a:t>Objective: Fit a number of depth states and transitions between them to the data</a:t>
            </a:r>
          </a:p>
        </p:txBody>
      </p:sp>
    </p:spTree>
    <p:extLst>
      <p:ext uri="{BB962C8B-B14F-4D97-AF65-F5344CB8AC3E}">
        <p14:creationId xmlns:p14="http://schemas.microsoft.com/office/powerpoint/2010/main" val="910448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5D14-5A9A-CB48-2CAF-1C5752F0480E}"/>
              </a:ext>
            </a:extLst>
          </p:cNvPr>
          <p:cNvSpPr>
            <a:spLocks noGrp="1"/>
          </p:cNvSpPr>
          <p:nvPr>
            <p:ph type="title"/>
          </p:nvPr>
        </p:nvSpPr>
        <p:spPr/>
        <p:txBody>
          <a:bodyPr>
            <a:normAutofit fontScale="90000"/>
          </a:bodyPr>
          <a:lstStyle/>
          <a:p>
            <a:r>
              <a:rPr lang="en-US" dirty="0"/>
              <a:t>Types of Somatic Mutations</a:t>
            </a:r>
          </a:p>
        </p:txBody>
      </p:sp>
      <p:sp>
        <p:nvSpPr>
          <p:cNvPr id="3" name="Text Placeholder 2">
            <a:extLst>
              <a:ext uri="{FF2B5EF4-FFF2-40B4-BE49-F238E27FC236}">
                <a16:creationId xmlns:a16="http://schemas.microsoft.com/office/drawing/2014/main" id="{D7F99DD2-5206-5891-BB79-E73AB45CE115}"/>
              </a:ext>
            </a:extLst>
          </p:cNvPr>
          <p:cNvSpPr>
            <a:spLocks noGrp="1"/>
          </p:cNvSpPr>
          <p:nvPr>
            <p:ph type="body" idx="1"/>
          </p:nvPr>
        </p:nvSpPr>
        <p:spPr/>
        <p:txBody>
          <a:bodyPr/>
          <a:lstStyle/>
          <a:p>
            <a:r>
              <a:rPr lang="en-US" dirty="0"/>
              <a:t>Simple Somatic Variants (SSVs)</a:t>
            </a:r>
          </a:p>
          <a:p>
            <a:pPr lvl="1"/>
            <a:r>
              <a:rPr lang="en-US" dirty="0"/>
              <a:t>Single-nucleotide and multi-nucleotide variants</a:t>
            </a:r>
          </a:p>
          <a:p>
            <a:pPr lvl="1"/>
            <a:r>
              <a:rPr lang="en-US" dirty="0"/>
              <a:t>Indels</a:t>
            </a:r>
          </a:p>
          <a:p>
            <a:r>
              <a:rPr lang="en-US" dirty="0"/>
              <a:t>Somatic Structural Variants</a:t>
            </a:r>
          </a:p>
          <a:p>
            <a:pPr lvl="1"/>
            <a:r>
              <a:rPr lang="en-US" dirty="0"/>
              <a:t>“Simple” types: deletions, insertions, inversions and duplications</a:t>
            </a:r>
          </a:p>
          <a:p>
            <a:pPr lvl="1"/>
            <a:r>
              <a:rPr lang="en-US" dirty="0"/>
              <a:t>Compound types (e.g., inverted duplications)</a:t>
            </a:r>
          </a:p>
          <a:p>
            <a:pPr lvl="1"/>
            <a:r>
              <a:rPr lang="en-US" dirty="0"/>
              <a:t>Complex types (e.g., </a:t>
            </a:r>
            <a:r>
              <a:rPr lang="en-US" dirty="0" err="1"/>
              <a:t>chromoplexy</a:t>
            </a:r>
            <a:r>
              <a:rPr lang="en-US" dirty="0"/>
              <a:t>, </a:t>
            </a:r>
            <a:r>
              <a:rPr lang="en-US" dirty="0" err="1"/>
              <a:t>chromothripsis</a:t>
            </a:r>
            <a:r>
              <a:rPr lang="en-US" dirty="0"/>
              <a:t>)</a:t>
            </a:r>
          </a:p>
        </p:txBody>
      </p:sp>
    </p:spTree>
    <p:extLst>
      <p:ext uri="{BB962C8B-B14F-4D97-AF65-F5344CB8AC3E}">
        <p14:creationId xmlns:p14="http://schemas.microsoft.com/office/powerpoint/2010/main" val="19049251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F17-30A4-639A-C52A-874381AE5EC2}"/>
              </a:ext>
            </a:extLst>
          </p:cNvPr>
          <p:cNvSpPr>
            <a:spLocks noGrp="1"/>
          </p:cNvSpPr>
          <p:nvPr>
            <p:ph type="title"/>
          </p:nvPr>
        </p:nvSpPr>
        <p:spPr/>
        <p:txBody>
          <a:bodyPr/>
          <a:lstStyle/>
          <a:p>
            <a:r>
              <a:rPr lang="en-US" dirty="0"/>
              <a:t>Calling CNVs</a:t>
            </a:r>
          </a:p>
        </p:txBody>
      </p:sp>
      <p:sp>
        <p:nvSpPr>
          <p:cNvPr id="3" name="Text Placeholder 2">
            <a:extLst>
              <a:ext uri="{FF2B5EF4-FFF2-40B4-BE49-F238E27FC236}">
                <a16:creationId xmlns:a16="http://schemas.microsoft.com/office/drawing/2014/main" id="{58681DDD-CBDE-1503-9AF0-48F0F4140555}"/>
              </a:ext>
            </a:extLst>
          </p:cNvPr>
          <p:cNvSpPr>
            <a:spLocks noGrp="1"/>
          </p:cNvSpPr>
          <p:nvPr>
            <p:ph type="body" idx="1"/>
          </p:nvPr>
        </p:nvSpPr>
        <p:spPr/>
        <p:txBody>
          <a:bodyPr/>
          <a:lstStyle/>
          <a:p>
            <a:pPr marL="114300" indent="0">
              <a:buNone/>
            </a:pPr>
            <a:r>
              <a:rPr lang="en-US" dirty="0" err="1"/>
              <a:t>Sequenza</a:t>
            </a:r>
            <a:r>
              <a:rPr lang="en-US" dirty="0"/>
              <a:t>: </a:t>
            </a:r>
          </a:p>
          <a:p>
            <a:pPr marL="114300" indent="0">
              <a:buNone/>
            </a:pPr>
            <a:r>
              <a:rPr lang="en-US" dirty="0"/>
              <a:t>Code: https://bitbucket.org/sequenzatools/sequenza/src/master/</a:t>
            </a:r>
          </a:p>
          <a:p>
            <a:pPr marL="114300" indent="0">
              <a:buNone/>
            </a:pPr>
            <a:r>
              <a:rPr lang="en-US" dirty="0"/>
              <a:t>Paper: https://www.ncbi.nlm.nih.gov/pmc/articles/PMC4269342/</a:t>
            </a:r>
          </a:p>
          <a:p>
            <a:pPr marL="114300" indent="0">
              <a:buNone/>
            </a:pPr>
            <a:endParaRPr lang="en-US" dirty="0"/>
          </a:p>
          <a:p>
            <a:pPr marL="114300" indent="0">
              <a:buNone/>
            </a:pPr>
            <a:r>
              <a:rPr lang="en-US" dirty="0">
                <a:hlinkClick r:id="rId2"/>
              </a:rPr>
              <a:t>Tutorial available here</a:t>
            </a:r>
            <a:endParaRPr lang="en-US" dirty="0"/>
          </a:p>
        </p:txBody>
      </p:sp>
    </p:spTree>
    <p:extLst>
      <p:ext uri="{BB962C8B-B14F-4D97-AF65-F5344CB8AC3E}">
        <p14:creationId xmlns:p14="http://schemas.microsoft.com/office/powerpoint/2010/main" val="651673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1979-7345-966E-94E5-639E6D31BD38}"/>
              </a:ext>
            </a:extLst>
          </p:cNvPr>
          <p:cNvSpPr>
            <a:spLocks noGrp="1"/>
          </p:cNvSpPr>
          <p:nvPr>
            <p:ph type="title"/>
          </p:nvPr>
        </p:nvSpPr>
        <p:spPr/>
        <p:txBody>
          <a:bodyPr/>
          <a:lstStyle/>
          <a:p>
            <a:r>
              <a:rPr lang="en-US" dirty="0"/>
              <a:t>CNVs</a:t>
            </a:r>
          </a:p>
        </p:txBody>
      </p:sp>
      <p:sp>
        <p:nvSpPr>
          <p:cNvPr id="3" name="Text Placeholder 2">
            <a:extLst>
              <a:ext uri="{FF2B5EF4-FFF2-40B4-BE49-F238E27FC236}">
                <a16:creationId xmlns:a16="http://schemas.microsoft.com/office/drawing/2014/main" id="{D2509558-88B1-F650-438E-CB8AC482E77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7AB74CC-5A3C-D7D5-3559-F3342DDB0899}"/>
              </a:ext>
            </a:extLst>
          </p:cNvPr>
          <p:cNvPicPr>
            <a:picLocks noChangeAspect="1"/>
          </p:cNvPicPr>
          <p:nvPr/>
        </p:nvPicPr>
        <p:blipFill>
          <a:blip r:embed="rId2"/>
          <a:stretch>
            <a:fillRect/>
          </a:stretch>
        </p:blipFill>
        <p:spPr>
          <a:xfrm>
            <a:off x="943188" y="1152475"/>
            <a:ext cx="6890001" cy="3961751"/>
          </a:xfrm>
          <a:prstGeom prst="rect">
            <a:avLst/>
          </a:prstGeom>
        </p:spPr>
      </p:pic>
    </p:spTree>
    <p:extLst>
      <p:ext uri="{BB962C8B-B14F-4D97-AF65-F5344CB8AC3E}">
        <p14:creationId xmlns:p14="http://schemas.microsoft.com/office/powerpoint/2010/main" val="1916135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9811-E972-FDE7-DFC1-5F1B93D0ADF0}"/>
              </a:ext>
            </a:extLst>
          </p:cNvPr>
          <p:cNvSpPr>
            <a:spLocks noGrp="1"/>
          </p:cNvSpPr>
          <p:nvPr>
            <p:ph type="title"/>
          </p:nvPr>
        </p:nvSpPr>
        <p:spPr/>
        <p:txBody>
          <a:bodyPr/>
          <a:lstStyle/>
          <a:p>
            <a:r>
              <a:rPr lang="en-US" sz="2800" dirty="0"/>
              <a:t>Filtering Variants after Calling and Annotation</a:t>
            </a:r>
          </a:p>
        </p:txBody>
      </p:sp>
      <p:sp>
        <p:nvSpPr>
          <p:cNvPr id="3" name="Text Placeholder 2">
            <a:extLst>
              <a:ext uri="{FF2B5EF4-FFF2-40B4-BE49-F238E27FC236}">
                <a16:creationId xmlns:a16="http://schemas.microsoft.com/office/drawing/2014/main" id="{38D31C85-8992-6EBA-9CF9-FD9BDE6F9230}"/>
              </a:ext>
            </a:extLst>
          </p:cNvPr>
          <p:cNvSpPr>
            <a:spLocks noGrp="1"/>
          </p:cNvSpPr>
          <p:nvPr>
            <p:ph type="body" idx="1"/>
          </p:nvPr>
        </p:nvSpPr>
        <p:spPr/>
        <p:txBody>
          <a:bodyPr/>
          <a:lstStyle/>
          <a:p>
            <a:pPr marL="114300" indent="0">
              <a:buNone/>
            </a:pPr>
            <a:r>
              <a:rPr lang="en-US" dirty="0"/>
              <a:t>Variant callers, while good, are imperfect – expect regular false negatives and false positives!</a:t>
            </a:r>
          </a:p>
          <a:p>
            <a:pPr marL="114300" indent="0">
              <a:buNone/>
            </a:pPr>
            <a:endParaRPr lang="en-US" dirty="0"/>
          </a:p>
          <a:p>
            <a:pPr marL="114300" indent="0" algn="ctr">
              <a:buNone/>
            </a:pPr>
            <a:r>
              <a:rPr lang="en-US" dirty="0"/>
              <a:t>How do we address incorrect calls?</a:t>
            </a:r>
          </a:p>
        </p:txBody>
      </p:sp>
    </p:spTree>
    <p:extLst>
      <p:ext uri="{BB962C8B-B14F-4D97-AF65-F5344CB8AC3E}">
        <p14:creationId xmlns:p14="http://schemas.microsoft.com/office/powerpoint/2010/main" val="1415236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B163-4417-E06F-ED55-21B9A88235DF}"/>
              </a:ext>
            </a:extLst>
          </p:cNvPr>
          <p:cNvSpPr>
            <a:spLocks noGrp="1"/>
          </p:cNvSpPr>
          <p:nvPr>
            <p:ph type="title"/>
          </p:nvPr>
        </p:nvSpPr>
        <p:spPr/>
        <p:txBody>
          <a:bodyPr/>
          <a:lstStyle/>
          <a:p>
            <a:r>
              <a:rPr lang="en-US" dirty="0"/>
              <a:t>Filtering Variants After Annotation</a:t>
            </a:r>
          </a:p>
        </p:txBody>
      </p:sp>
      <p:sp>
        <p:nvSpPr>
          <p:cNvPr id="3" name="Text Placeholder 2">
            <a:extLst>
              <a:ext uri="{FF2B5EF4-FFF2-40B4-BE49-F238E27FC236}">
                <a16:creationId xmlns:a16="http://schemas.microsoft.com/office/drawing/2014/main" id="{52B0BC69-D24E-21EC-518C-98DE8A76D360}"/>
              </a:ext>
            </a:extLst>
          </p:cNvPr>
          <p:cNvSpPr>
            <a:spLocks noGrp="1"/>
          </p:cNvSpPr>
          <p:nvPr>
            <p:ph type="body" idx="1"/>
          </p:nvPr>
        </p:nvSpPr>
        <p:spPr/>
        <p:txBody>
          <a:bodyPr/>
          <a:lstStyle/>
          <a:p>
            <a:pPr>
              <a:buFont typeface="+mj-lt"/>
              <a:buAutoNum type="arabicPeriod"/>
            </a:pPr>
            <a:r>
              <a:rPr lang="en-US" dirty="0"/>
              <a:t>Filter on fields in the VCF / MAF and metrics calculated from these</a:t>
            </a:r>
          </a:p>
          <a:p>
            <a:pPr lvl="1">
              <a:buFont typeface="+mj-lt"/>
              <a:buAutoNum type="arabicPeriod"/>
            </a:pPr>
            <a:r>
              <a:rPr lang="en-US" dirty="0"/>
              <a:t>AD, DP, GT and GQ (What do you think these fields are?)</a:t>
            </a:r>
          </a:p>
          <a:p>
            <a:pPr lvl="1">
              <a:buFont typeface="+mj-lt"/>
              <a:buAutoNum type="arabicPeriod"/>
            </a:pPr>
            <a:r>
              <a:rPr lang="en-US" dirty="0"/>
              <a:t>CCF, VAF, TP</a:t>
            </a:r>
          </a:p>
          <a:p>
            <a:pPr lvl="2">
              <a:buFont typeface="+mj-lt"/>
              <a:buAutoNum type="arabicPeriod"/>
            </a:pPr>
            <a:r>
              <a:rPr lang="en-US" dirty="0"/>
              <a:t>Field names can be found in the VCF header</a:t>
            </a:r>
          </a:p>
          <a:p>
            <a:pPr lvl="2">
              <a:buFont typeface="+mj-lt"/>
              <a:buAutoNum type="arabicPeriod"/>
            </a:pPr>
            <a:r>
              <a:rPr lang="en-US" dirty="0"/>
              <a:t>They can also be calculated from other field names (e.g., VAF = AD / DP)</a:t>
            </a:r>
          </a:p>
          <a:p>
            <a:pPr>
              <a:buFont typeface="+mj-lt"/>
              <a:buAutoNum type="arabicPeriod"/>
            </a:pPr>
            <a:r>
              <a:rPr lang="en-US" dirty="0"/>
              <a:t>Review variants in IGV</a:t>
            </a:r>
          </a:p>
          <a:p>
            <a:pPr>
              <a:buFont typeface="+mj-lt"/>
              <a:buAutoNum type="arabicPeriod"/>
            </a:pPr>
            <a:r>
              <a:rPr lang="en-US" dirty="0"/>
              <a:t>Remove or keep variants based on annotations</a:t>
            </a:r>
          </a:p>
          <a:p>
            <a:pPr>
              <a:buFont typeface="+mj-lt"/>
              <a:buAutoNum type="arabicPeriod"/>
            </a:pPr>
            <a:r>
              <a:rPr lang="en-US" dirty="0"/>
              <a:t>Do iterative rounds of this filtering</a:t>
            </a:r>
          </a:p>
          <a:p>
            <a:pPr lvl="1">
              <a:buFont typeface="+mj-lt"/>
              <a:buAutoNum type="arabicPeriod"/>
            </a:pPr>
            <a:r>
              <a:rPr lang="en-US" dirty="0"/>
              <a:t>Often, a few samples will be done in depth, and then a pipeline can be applied to the remaining samples in the study as a first-pass</a:t>
            </a:r>
          </a:p>
        </p:txBody>
      </p:sp>
    </p:spTree>
    <p:extLst>
      <p:ext uri="{BB962C8B-B14F-4D97-AF65-F5344CB8AC3E}">
        <p14:creationId xmlns:p14="http://schemas.microsoft.com/office/powerpoint/2010/main" val="2585869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4AB2-F204-1C82-43C0-3BA80DCB4170}"/>
              </a:ext>
            </a:extLst>
          </p:cNvPr>
          <p:cNvSpPr>
            <a:spLocks noGrp="1"/>
          </p:cNvSpPr>
          <p:nvPr>
            <p:ph type="title"/>
          </p:nvPr>
        </p:nvSpPr>
        <p:spPr/>
        <p:txBody>
          <a:bodyPr/>
          <a:lstStyle/>
          <a:p>
            <a:r>
              <a:rPr lang="en-US" sz="3200" dirty="0"/>
              <a:t>What are we doing when we filter variants?</a:t>
            </a:r>
          </a:p>
        </p:txBody>
      </p:sp>
      <p:sp>
        <p:nvSpPr>
          <p:cNvPr id="3" name="Text Placeholder 2">
            <a:extLst>
              <a:ext uri="{FF2B5EF4-FFF2-40B4-BE49-F238E27FC236}">
                <a16:creationId xmlns:a16="http://schemas.microsoft.com/office/drawing/2014/main" id="{39C7C0B6-FE2D-7CC1-FAB5-F2301D18937E}"/>
              </a:ext>
            </a:extLst>
          </p:cNvPr>
          <p:cNvSpPr>
            <a:spLocks noGrp="1"/>
          </p:cNvSpPr>
          <p:nvPr>
            <p:ph type="body" idx="1"/>
          </p:nvPr>
        </p:nvSpPr>
        <p:spPr/>
        <p:txBody>
          <a:bodyPr/>
          <a:lstStyle/>
          <a:p>
            <a:r>
              <a:rPr lang="en-US" dirty="0"/>
              <a:t>Removing germline from our somatic calls</a:t>
            </a:r>
          </a:p>
          <a:p>
            <a:endParaRPr lang="en-US" dirty="0"/>
          </a:p>
          <a:p>
            <a:pPr marL="114300" indent="0">
              <a:buNone/>
            </a:pPr>
            <a:r>
              <a:rPr lang="en-US" dirty="0"/>
              <a:t>But, there are so many other ways to filter. How would we filter if we:</a:t>
            </a:r>
          </a:p>
          <a:p>
            <a:r>
              <a:rPr lang="en-US" dirty="0"/>
              <a:t>What if we have only a tumor sample? </a:t>
            </a:r>
          </a:p>
          <a:p>
            <a:r>
              <a:rPr lang="en-US" dirty="0"/>
              <a:t>What if we want to look for cancer predisposition mutations?</a:t>
            </a:r>
          </a:p>
          <a:p>
            <a:r>
              <a:rPr lang="en-US" dirty="0"/>
              <a:t>What if we only care about certain druggable mutations? </a:t>
            </a:r>
          </a:p>
        </p:txBody>
      </p:sp>
    </p:spTree>
    <p:extLst>
      <p:ext uri="{BB962C8B-B14F-4D97-AF65-F5344CB8AC3E}">
        <p14:creationId xmlns:p14="http://schemas.microsoft.com/office/powerpoint/2010/main" val="2972033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B3D9-0D6C-2628-304C-B8CEA06209E8}"/>
              </a:ext>
            </a:extLst>
          </p:cNvPr>
          <p:cNvSpPr>
            <a:spLocks noGrp="1"/>
          </p:cNvSpPr>
          <p:nvPr>
            <p:ph type="title"/>
          </p:nvPr>
        </p:nvSpPr>
        <p:spPr/>
        <p:txBody>
          <a:bodyPr/>
          <a:lstStyle/>
          <a:p>
            <a:r>
              <a:rPr lang="en-US" sz="3200" dirty="0"/>
              <a:t>Filtering integrates internal and external data</a:t>
            </a:r>
          </a:p>
        </p:txBody>
      </p:sp>
      <p:sp>
        <p:nvSpPr>
          <p:cNvPr id="4" name="Google Shape;501;p56">
            <a:extLst>
              <a:ext uri="{FF2B5EF4-FFF2-40B4-BE49-F238E27FC236}">
                <a16:creationId xmlns:a16="http://schemas.microsoft.com/office/drawing/2014/main" id="{A18E700B-746B-5BE2-93CF-94A34E7CDC0F}"/>
              </a:ext>
            </a:extLst>
          </p:cNvPr>
          <p:cNvSpPr/>
          <p:nvPr/>
        </p:nvSpPr>
        <p:spPr>
          <a:xfrm>
            <a:off x="1287600" y="32863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2;p56">
            <a:extLst>
              <a:ext uri="{FF2B5EF4-FFF2-40B4-BE49-F238E27FC236}">
                <a16:creationId xmlns:a16="http://schemas.microsoft.com/office/drawing/2014/main" id="{000DB707-E8AB-2F68-7E97-FD0F98783646}"/>
              </a:ext>
            </a:extLst>
          </p:cNvPr>
          <p:cNvSpPr/>
          <p:nvPr/>
        </p:nvSpPr>
        <p:spPr>
          <a:xfrm>
            <a:off x="1287600" y="31339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3;p56">
            <a:extLst>
              <a:ext uri="{FF2B5EF4-FFF2-40B4-BE49-F238E27FC236}">
                <a16:creationId xmlns:a16="http://schemas.microsoft.com/office/drawing/2014/main" id="{DA97B0AF-DFF6-6714-933A-B22E245E45DD}"/>
              </a:ext>
            </a:extLst>
          </p:cNvPr>
          <p:cNvSpPr/>
          <p:nvPr/>
        </p:nvSpPr>
        <p:spPr>
          <a:xfrm>
            <a:off x="760063" y="26050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4;p56">
            <a:extLst>
              <a:ext uri="{FF2B5EF4-FFF2-40B4-BE49-F238E27FC236}">
                <a16:creationId xmlns:a16="http://schemas.microsoft.com/office/drawing/2014/main" id="{1010E532-682C-9E10-26CB-707409A58040}"/>
              </a:ext>
            </a:extLst>
          </p:cNvPr>
          <p:cNvSpPr/>
          <p:nvPr/>
        </p:nvSpPr>
        <p:spPr>
          <a:xfrm>
            <a:off x="622500" y="26050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5;p56">
            <a:extLst>
              <a:ext uri="{FF2B5EF4-FFF2-40B4-BE49-F238E27FC236}">
                <a16:creationId xmlns:a16="http://schemas.microsoft.com/office/drawing/2014/main" id="{865CE506-21C2-74AD-A7AC-59A2958B9893}"/>
              </a:ext>
            </a:extLst>
          </p:cNvPr>
          <p:cNvSpPr/>
          <p:nvPr/>
        </p:nvSpPr>
        <p:spPr>
          <a:xfrm>
            <a:off x="678000" y="27574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6;p56">
            <a:extLst>
              <a:ext uri="{FF2B5EF4-FFF2-40B4-BE49-F238E27FC236}">
                <a16:creationId xmlns:a16="http://schemas.microsoft.com/office/drawing/2014/main" id="{A4A7E2AD-1798-65A7-86B0-96F319003D8D}"/>
              </a:ext>
            </a:extLst>
          </p:cNvPr>
          <p:cNvSpPr/>
          <p:nvPr/>
        </p:nvSpPr>
        <p:spPr>
          <a:xfrm>
            <a:off x="830400" y="2909836"/>
            <a:ext cx="207900" cy="2241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7;p56">
            <a:extLst>
              <a:ext uri="{FF2B5EF4-FFF2-40B4-BE49-F238E27FC236}">
                <a16:creationId xmlns:a16="http://schemas.microsoft.com/office/drawing/2014/main" id="{E118F0D3-038B-497B-F61C-8C1E8D3FB5B5}"/>
              </a:ext>
            </a:extLst>
          </p:cNvPr>
          <p:cNvSpPr/>
          <p:nvPr/>
        </p:nvSpPr>
        <p:spPr>
          <a:xfrm>
            <a:off x="982800" y="30622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8;p56">
            <a:extLst>
              <a:ext uri="{FF2B5EF4-FFF2-40B4-BE49-F238E27FC236}">
                <a16:creationId xmlns:a16="http://schemas.microsoft.com/office/drawing/2014/main" id="{BFB97C51-3173-00BE-8FE7-FEF276942757}"/>
              </a:ext>
            </a:extLst>
          </p:cNvPr>
          <p:cNvSpPr/>
          <p:nvPr/>
        </p:nvSpPr>
        <p:spPr>
          <a:xfrm>
            <a:off x="1135200" y="32146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9;p56">
            <a:extLst>
              <a:ext uri="{FF2B5EF4-FFF2-40B4-BE49-F238E27FC236}">
                <a16:creationId xmlns:a16="http://schemas.microsoft.com/office/drawing/2014/main" id="{C9409D7B-BF20-FE5B-1271-C32C72B2B4F9}"/>
              </a:ext>
            </a:extLst>
          </p:cNvPr>
          <p:cNvSpPr/>
          <p:nvPr/>
        </p:nvSpPr>
        <p:spPr>
          <a:xfrm>
            <a:off x="906600" y="32863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0;p56">
            <a:extLst>
              <a:ext uri="{FF2B5EF4-FFF2-40B4-BE49-F238E27FC236}">
                <a16:creationId xmlns:a16="http://schemas.microsoft.com/office/drawing/2014/main" id="{5F2B33D2-0BCA-2685-DE2B-4141E36D3400}"/>
              </a:ext>
            </a:extLst>
          </p:cNvPr>
          <p:cNvSpPr/>
          <p:nvPr/>
        </p:nvSpPr>
        <p:spPr>
          <a:xfrm>
            <a:off x="678000" y="32146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1;p56">
            <a:extLst>
              <a:ext uri="{FF2B5EF4-FFF2-40B4-BE49-F238E27FC236}">
                <a16:creationId xmlns:a16="http://schemas.microsoft.com/office/drawing/2014/main" id="{83448AA4-A205-A33B-6008-380ADDFC4F7E}"/>
              </a:ext>
            </a:extLst>
          </p:cNvPr>
          <p:cNvSpPr/>
          <p:nvPr/>
        </p:nvSpPr>
        <p:spPr>
          <a:xfrm>
            <a:off x="537325" y="31339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2;p56">
            <a:extLst>
              <a:ext uri="{FF2B5EF4-FFF2-40B4-BE49-F238E27FC236}">
                <a16:creationId xmlns:a16="http://schemas.microsoft.com/office/drawing/2014/main" id="{1B84EEA1-7D7F-2881-1E42-17C7D80AB8F9}"/>
              </a:ext>
            </a:extLst>
          </p:cNvPr>
          <p:cNvSpPr/>
          <p:nvPr/>
        </p:nvSpPr>
        <p:spPr>
          <a:xfrm>
            <a:off x="830400" y="31339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3;p56">
            <a:extLst>
              <a:ext uri="{FF2B5EF4-FFF2-40B4-BE49-F238E27FC236}">
                <a16:creationId xmlns:a16="http://schemas.microsoft.com/office/drawing/2014/main" id="{767AD69D-A923-113F-C6C7-08CCE800177C}"/>
              </a:ext>
            </a:extLst>
          </p:cNvPr>
          <p:cNvSpPr/>
          <p:nvPr/>
        </p:nvSpPr>
        <p:spPr>
          <a:xfrm>
            <a:off x="537325" y="29098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4;p56">
            <a:extLst>
              <a:ext uri="{FF2B5EF4-FFF2-40B4-BE49-F238E27FC236}">
                <a16:creationId xmlns:a16="http://schemas.microsoft.com/office/drawing/2014/main" id="{56A4675D-06B3-EF3A-62D2-2BA904C56C9D}"/>
              </a:ext>
            </a:extLst>
          </p:cNvPr>
          <p:cNvSpPr/>
          <p:nvPr/>
        </p:nvSpPr>
        <p:spPr>
          <a:xfrm>
            <a:off x="830400" y="27574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5;p56">
            <a:extLst>
              <a:ext uri="{FF2B5EF4-FFF2-40B4-BE49-F238E27FC236}">
                <a16:creationId xmlns:a16="http://schemas.microsoft.com/office/drawing/2014/main" id="{12810E0C-F485-14CB-9FB5-B85CB5CEB428}"/>
              </a:ext>
            </a:extLst>
          </p:cNvPr>
          <p:cNvSpPr/>
          <p:nvPr/>
        </p:nvSpPr>
        <p:spPr>
          <a:xfrm>
            <a:off x="678000" y="2981536"/>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6;p56">
            <a:extLst>
              <a:ext uri="{FF2B5EF4-FFF2-40B4-BE49-F238E27FC236}">
                <a16:creationId xmlns:a16="http://schemas.microsoft.com/office/drawing/2014/main" id="{8396D35A-D319-46B3-1A31-F61650F09A46}"/>
              </a:ext>
            </a:extLst>
          </p:cNvPr>
          <p:cNvSpPr/>
          <p:nvPr/>
        </p:nvSpPr>
        <p:spPr>
          <a:xfrm>
            <a:off x="537325" y="27484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7;p56">
            <a:extLst>
              <a:ext uri="{FF2B5EF4-FFF2-40B4-BE49-F238E27FC236}">
                <a16:creationId xmlns:a16="http://schemas.microsoft.com/office/drawing/2014/main" id="{EB9A1066-53CB-DF83-CDCB-F92BB459B8FE}"/>
              </a:ext>
            </a:extLst>
          </p:cNvPr>
          <p:cNvSpPr/>
          <p:nvPr/>
        </p:nvSpPr>
        <p:spPr>
          <a:xfrm>
            <a:off x="982800" y="28381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8;p56">
            <a:extLst>
              <a:ext uri="{FF2B5EF4-FFF2-40B4-BE49-F238E27FC236}">
                <a16:creationId xmlns:a16="http://schemas.microsoft.com/office/drawing/2014/main" id="{CA95CECC-CDF5-3B9A-5A42-35C1692718B4}"/>
              </a:ext>
            </a:extLst>
          </p:cNvPr>
          <p:cNvSpPr/>
          <p:nvPr/>
        </p:nvSpPr>
        <p:spPr>
          <a:xfrm>
            <a:off x="1123475" y="29815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p56">
            <a:extLst>
              <a:ext uri="{FF2B5EF4-FFF2-40B4-BE49-F238E27FC236}">
                <a16:creationId xmlns:a16="http://schemas.microsoft.com/office/drawing/2014/main" id="{E8E22ED6-2275-E72B-9FA8-3A622FF5C519}"/>
              </a:ext>
            </a:extLst>
          </p:cNvPr>
          <p:cNvSpPr/>
          <p:nvPr/>
        </p:nvSpPr>
        <p:spPr>
          <a:xfrm>
            <a:off x="1038300" y="32863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0;p56">
            <a:extLst>
              <a:ext uri="{FF2B5EF4-FFF2-40B4-BE49-F238E27FC236}">
                <a16:creationId xmlns:a16="http://schemas.microsoft.com/office/drawing/2014/main" id="{7F4618E3-D2DD-F5B1-6DF1-552252CA6F17}"/>
              </a:ext>
            </a:extLst>
          </p:cNvPr>
          <p:cNvSpPr/>
          <p:nvPr/>
        </p:nvSpPr>
        <p:spPr>
          <a:xfrm>
            <a:off x="967975" y="34297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1;p56">
            <a:extLst>
              <a:ext uri="{FF2B5EF4-FFF2-40B4-BE49-F238E27FC236}">
                <a16:creationId xmlns:a16="http://schemas.microsoft.com/office/drawing/2014/main" id="{EAE1E95E-7D73-42F0-250F-A6538860DD12}"/>
              </a:ext>
            </a:extLst>
          </p:cNvPr>
          <p:cNvSpPr/>
          <p:nvPr/>
        </p:nvSpPr>
        <p:spPr>
          <a:xfrm>
            <a:off x="1135200" y="33580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2;p56">
            <a:extLst>
              <a:ext uri="{FF2B5EF4-FFF2-40B4-BE49-F238E27FC236}">
                <a16:creationId xmlns:a16="http://schemas.microsoft.com/office/drawing/2014/main" id="{192A5821-8424-368E-0227-531C974F4CD3}"/>
              </a:ext>
            </a:extLst>
          </p:cNvPr>
          <p:cNvSpPr/>
          <p:nvPr/>
        </p:nvSpPr>
        <p:spPr>
          <a:xfrm>
            <a:off x="1079700" y="35104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3;p56">
            <a:extLst>
              <a:ext uri="{FF2B5EF4-FFF2-40B4-BE49-F238E27FC236}">
                <a16:creationId xmlns:a16="http://schemas.microsoft.com/office/drawing/2014/main" id="{C8B80BAA-B69D-97DA-751D-28FB060B2E66}"/>
              </a:ext>
            </a:extLst>
          </p:cNvPr>
          <p:cNvSpPr/>
          <p:nvPr/>
        </p:nvSpPr>
        <p:spPr>
          <a:xfrm>
            <a:off x="1287600" y="29188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5;p56">
            <a:extLst>
              <a:ext uri="{FF2B5EF4-FFF2-40B4-BE49-F238E27FC236}">
                <a16:creationId xmlns:a16="http://schemas.microsoft.com/office/drawing/2014/main" id="{0A471CB6-6B74-E887-2662-E6AB5E22B34C}"/>
              </a:ext>
            </a:extLst>
          </p:cNvPr>
          <p:cNvSpPr/>
          <p:nvPr/>
        </p:nvSpPr>
        <p:spPr>
          <a:xfrm>
            <a:off x="1640000" y="28128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p56">
            <a:extLst>
              <a:ext uri="{FF2B5EF4-FFF2-40B4-BE49-F238E27FC236}">
                <a16:creationId xmlns:a16="http://schemas.microsoft.com/office/drawing/2014/main" id="{2BA2AACA-87FC-97F1-BCA5-D760F1AEBBD2}"/>
              </a:ext>
            </a:extLst>
          </p:cNvPr>
          <p:cNvSpPr/>
          <p:nvPr/>
        </p:nvSpPr>
        <p:spPr>
          <a:xfrm>
            <a:off x="1695475" y="26050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p56">
            <a:extLst>
              <a:ext uri="{FF2B5EF4-FFF2-40B4-BE49-F238E27FC236}">
                <a16:creationId xmlns:a16="http://schemas.microsoft.com/office/drawing/2014/main" id="{682A82FF-1FDF-F2CF-23BE-019F24682738}"/>
              </a:ext>
            </a:extLst>
          </p:cNvPr>
          <p:cNvSpPr/>
          <p:nvPr/>
        </p:nvSpPr>
        <p:spPr>
          <a:xfrm>
            <a:off x="1695475" y="24628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p56">
            <a:extLst>
              <a:ext uri="{FF2B5EF4-FFF2-40B4-BE49-F238E27FC236}">
                <a16:creationId xmlns:a16="http://schemas.microsoft.com/office/drawing/2014/main" id="{BDBF23E8-B831-EF77-5705-B1E24EF8F7E7}"/>
              </a:ext>
            </a:extLst>
          </p:cNvPr>
          <p:cNvSpPr/>
          <p:nvPr/>
        </p:nvSpPr>
        <p:spPr>
          <a:xfrm>
            <a:off x="1495500" y="27800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9;p56">
            <a:extLst>
              <a:ext uri="{FF2B5EF4-FFF2-40B4-BE49-F238E27FC236}">
                <a16:creationId xmlns:a16="http://schemas.microsoft.com/office/drawing/2014/main" id="{B6A6268F-8C43-CFB1-1268-60C6076E6AEA}"/>
              </a:ext>
            </a:extLst>
          </p:cNvPr>
          <p:cNvSpPr/>
          <p:nvPr/>
        </p:nvSpPr>
        <p:spPr>
          <a:xfrm>
            <a:off x="1550975" y="25722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0;p56">
            <a:extLst>
              <a:ext uri="{FF2B5EF4-FFF2-40B4-BE49-F238E27FC236}">
                <a16:creationId xmlns:a16="http://schemas.microsoft.com/office/drawing/2014/main" id="{40F22BE8-6610-4CF5-4D99-E2E42AD351E4}"/>
              </a:ext>
            </a:extLst>
          </p:cNvPr>
          <p:cNvSpPr/>
          <p:nvPr/>
        </p:nvSpPr>
        <p:spPr>
          <a:xfrm>
            <a:off x="1550975" y="24300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1;p56">
            <a:extLst>
              <a:ext uri="{FF2B5EF4-FFF2-40B4-BE49-F238E27FC236}">
                <a16:creationId xmlns:a16="http://schemas.microsoft.com/office/drawing/2014/main" id="{4B38B921-6EA2-EE37-AFC7-276B4E13723C}"/>
              </a:ext>
            </a:extLst>
          </p:cNvPr>
          <p:cNvSpPr/>
          <p:nvPr/>
        </p:nvSpPr>
        <p:spPr>
          <a:xfrm>
            <a:off x="1744800" y="32372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32;p56">
            <a:extLst>
              <a:ext uri="{FF2B5EF4-FFF2-40B4-BE49-F238E27FC236}">
                <a16:creationId xmlns:a16="http://schemas.microsoft.com/office/drawing/2014/main" id="{93D02D27-DD32-F4CF-F448-AF1052FF8D47}"/>
              </a:ext>
            </a:extLst>
          </p:cNvPr>
          <p:cNvSpPr/>
          <p:nvPr/>
        </p:nvSpPr>
        <p:spPr>
          <a:xfrm>
            <a:off x="1800275" y="30294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33;p56">
            <a:extLst>
              <a:ext uri="{FF2B5EF4-FFF2-40B4-BE49-F238E27FC236}">
                <a16:creationId xmlns:a16="http://schemas.microsoft.com/office/drawing/2014/main" id="{ACEDE7A0-1941-41B8-0E9D-9DA46A14E240}"/>
              </a:ext>
            </a:extLst>
          </p:cNvPr>
          <p:cNvSpPr/>
          <p:nvPr/>
        </p:nvSpPr>
        <p:spPr>
          <a:xfrm>
            <a:off x="1800275" y="28872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34;p56">
            <a:extLst>
              <a:ext uri="{FF2B5EF4-FFF2-40B4-BE49-F238E27FC236}">
                <a16:creationId xmlns:a16="http://schemas.microsoft.com/office/drawing/2014/main" id="{4632C94A-B8E9-52DB-870E-C041F6B2A672}"/>
              </a:ext>
            </a:extLst>
          </p:cNvPr>
          <p:cNvSpPr/>
          <p:nvPr/>
        </p:nvSpPr>
        <p:spPr>
          <a:xfrm>
            <a:off x="1592400" y="33089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35;p56">
            <a:extLst>
              <a:ext uri="{FF2B5EF4-FFF2-40B4-BE49-F238E27FC236}">
                <a16:creationId xmlns:a16="http://schemas.microsoft.com/office/drawing/2014/main" id="{A1F7C598-4712-09B5-12F4-DBCCBC7858D2}"/>
              </a:ext>
            </a:extLst>
          </p:cNvPr>
          <p:cNvSpPr/>
          <p:nvPr/>
        </p:nvSpPr>
        <p:spPr>
          <a:xfrm>
            <a:off x="1647875" y="31011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6;p56">
            <a:extLst>
              <a:ext uri="{FF2B5EF4-FFF2-40B4-BE49-F238E27FC236}">
                <a16:creationId xmlns:a16="http://schemas.microsoft.com/office/drawing/2014/main" id="{15F25E69-9888-C830-21CE-94373C4A9C6C}"/>
              </a:ext>
            </a:extLst>
          </p:cNvPr>
          <p:cNvSpPr/>
          <p:nvPr/>
        </p:nvSpPr>
        <p:spPr>
          <a:xfrm>
            <a:off x="1647875" y="2958911"/>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7;p56">
            <a:extLst>
              <a:ext uri="{FF2B5EF4-FFF2-40B4-BE49-F238E27FC236}">
                <a16:creationId xmlns:a16="http://schemas.microsoft.com/office/drawing/2014/main" id="{771FD284-C59E-FF18-2309-ED5D7412C911}"/>
              </a:ext>
            </a:extLst>
          </p:cNvPr>
          <p:cNvSpPr/>
          <p:nvPr/>
        </p:nvSpPr>
        <p:spPr>
          <a:xfrm>
            <a:off x="1607225" y="37722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38;p56">
            <a:extLst>
              <a:ext uri="{FF2B5EF4-FFF2-40B4-BE49-F238E27FC236}">
                <a16:creationId xmlns:a16="http://schemas.microsoft.com/office/drawing/2014/main" id="{4D24D055-250B-3A23-397F-F91D6728C764}"/>
              </a:ext>
            </a:extLst>
          </p:cNvPr>
          <p:cNvSpPr/>
          <p:nvPr/>
        </p:nvSpPr>
        <p:spPr>
          <a:xfrm>
            <a:off x="1662700" y="35643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39;p56">
            <a:extLst>
              <a:ext uri="{FF2B5EF4-FFF2-40B4-BE49-F238E27FC236}">
                <a16:creationId xmlns:a16="http://schemas.microsoft.com/office/drawing/2014/main" id="{4D5859C7-5C0A-FFBC-08CD-9E42ED78429F}"/>
              </a:ext>
            </a:extLst>
          </p:cNvPr>
          <p:cNvSpPr/>
          <p:nvPr/>
        </p:nvSpPr>
        <p:spPr>
          <a:xfrm>
            <a:off x="1662700" y="34221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0;p56">
            <a:extLst>
              <a:ext uri="{FF2B5EF4-FFF2-40B4-BE49-F238E27FC236}">
                <a16:creationId xmlns:a16="http://schemas.microsoft.com/office/drawing/2014/main" id="{77BB6842-1AB6-3D2A-0860-DC26DB269C52}"/>
              </a:ext>
            </a:extLst>
          </p:cNvPr>
          <p:cNvSpPr/>
          <p:nvPr/>
        </p:nvSpPr>
        <p:spPr>
          <a:xfrm>
            <a:off x="1855775" y="36616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1;p56">
            <a:extLst>
              <a:ext uri="{FF2B5EF4-FFF2-40B4-BE49-F238E27FC236}">
                <a16:creationId xmlns:a16="http://schemas.microsoft.com/office/drawing/2014/main" id="{CA1B8053-0D2E-B090-AD57-AC92AE1D77A3}"/>
              </a:ext>
            </a:extLst>
          </p:cNvPr>
          <p:cNvSpPr/>
          <p:nvPr/>
        </p:nvSpPr>
        <p:spPr>
          <a:xfrm>
            <a:off x="1911250" y="34537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2;p56">
            <a:extLst>
              <a:ext uri="{FF2B5EF4-FFF2-40B4-BE49-F238E27FC236}">
                <a16:creationId xmlns:a16="http://schemas.microsoft.com/office/drawing/2014/main" id="{CB0B75A8-5B9B-B73E-4E49-6101FA96894A}"/>
              </a:ext>
            </a:extLst>
          </p:cNvPr>
          <p:cNvSpPr/>
          <p:nvPr/>
        </p:nvSpPr>
        <p:spPr>
          <a:xfrm>
            <a:off x="1911250" y="331158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3;p56">
            <a:extLst>
              <a:ext uri="{FF2B5EF4-FFF2-40B4-BE49-F238E27FC236}">
                <a16:creationId xmlns:a16="http://schemas.microsoft.com/office/drawing/2014/main" id="{5290B5EB-DDCF-702E-B45E-E7E0B3476342}"/>
              </a:ext>
            </a:extLst>
          </p:cNvPr>
          <p:cNvSpPr/>
          <p:nvPr/>
        </p:nvSpPr>
        <p:spPr>
          <a:xfrm>
            <a:off x="1897200" y="32044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4;p56">
            <a:extLst>
              <a:ext uri="{FF2B5EF4-FFF2-40B4-BE49-F238E27FC236}">
                <a16:creationId xmlns:a16="http://schemas.microsoft.com/office/drawing/2014/main" id="{E6CAD3F2-26A6-B25D-D514-1AAE5834A118}"/>
              </a:ext>
            </a:extLst>
          </p:cNvPr>
          <p:cNvSpPr/>
          <p:nvPr/>
        </p:nvSpPr>
        <p:spPr>
          <a:xfrm>
            <a:off x="1952675" y="29965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5;p56">
            <a:extLst>
              <a:ext uri="{FF2B5EF4-FFF2-40B4-BE49-F238E27FC236}">
                <a16:creationId xmlns:a16="http://schemas.microsoft.com/office/drawing/2014/main" id="{8566CBBB-2247-674D-0D7C-0A83F61645C6}"/>
              </a:ext>
            </a:extLst>
          </p:cNvPr>
          <p:cNvSpPr/>
          <p:nvPr/>
        </p:nvSpPr>
        <p:spPr>
          <a:xfrm>
            <a:off x="1952675" y="28543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46;p56">
            <a:extLst>
              <a:ext uri="{FF2B5EF4-FFF2-40B4-BE49-F238E27FC236}">
                <a16:creationId xmlns:a16="http://schemas.microsoft.com/office/drawing/2014/main" id="{785E7A58-7D82-C9C6-D89E-342FD1B999B7}"/>
              </a:ext>
            </a:extLst>
          </p:cNvPr>
          <p:cNvSpPr/>
          <p:nvPr/>
        </p:nvSpPr>
        <p:spPr>
          <a:xfrm>
            <a:off x="1744788" y="2746124"/>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47;p56">
            <a:extLst>
              <a:ext uri="{FF2B5EF4-FFF2-40B4-BE49-F238E27FC236}">
                <a16:creationId xmlns:a16="http://schemas.microsoft.com/office/drawing/2014/main" id="{7A954EEA-940C-A53B-DE9B-6BE043684433}"/>
              </a:ext>
            </a:extLst>
          </p:cNvPr>
          <p:cNvSpPr/>
          <p:nvPr/>
        </p:nvSpPr>
        <p:spPr>
          <a:xfrm>
            <a:off x="1828013" y="25480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48;p56">
            <a:extLst>
              <a:ext uri="{FF2B5EF4-FFF2-40B4-BE49-F238E27FC236}">
                <a16:creationId xmlns:a16="http://schemas.microsoft.com/office/drawing/2014/main" id="{A6A5CB3D-F4DB-68B9-870F-B152F16BA4EF}"/>
              </a:ext>
            </a:extLst>
          </p:cNvPr>
          <p:cNvSpPr/>
          <p:nvPr/>
        </p:nvSpPr>
        <p:spPr>
          <a:xfrm>
            <a:off x="1828013" y="24058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49;p56">
            <a:extLst>
              <a:ext uri="{FF2B5EF4-FFF2-40B4-BE49-F238E27FC236}">
                <a16:creationId xmlns:a16="http://schemas.microsoft.com/office/drawing/2014/main" id="{B0BD8E5A-F07F-97DB-765B-92F33011D9E1}"/>
              </a:ext>
            </a:extLst>
          </p:cNvPr>
          <p:cNvSpPr/>
          <p:nvPr/>
        </p:nvSpPr>
        <p:spPr>
          <a:xfrm>
            <a:off x="1717063" y="38279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0;p56">
            <a:extLst>
              <a:ext uri="{FF2B5EF4-FFF2-40B4-BE49-F238E27FC236}">
                <a16:creationId xmlns:a16="http://schemas.microsoft.com/office/drawing/2014/main" id="{45118A11-6880-B830-C0F4-D340B0EBB1CC}"/>
              </a:ext>
            </a:extLst>
          </p:cNvPr>
          <p:cNvSpPr/>
          <p:nvPr/>
        </p:nvSpPr>
        <p:spPr>
          <a:xfrm>
            <a:off x="1772538" y="36201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1;p56">
            <a:extLst>
              <a:ext uri="{FF2B5EF4-FFF2-40B4-BE49-F238E27FC236}">
                <a16:creationId xmlns:a16="http://schemas.microsoft.com/office/drawing/2014/main" id="{B8583880-7D3F-E861-419A-DCFA1DE8F762}"/>
              </a:ext>
            </a:extLst>
          </p:cNvPr>
          <p:cNvSpPr/>
          <p:nvPr/>
        </p:nvSpPr>
        <p:spPr>
          <a:xfrm>
            <a:off x="1772538" y="34779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2;p56">
            <a:extLst>
              <a:ext uri="{FF2B5EF4-FFF2-40B4-BE49-F238E27FC236}">
                <a16:creationId xmlns:a16="http://schemas.microsoft.com/office/drawing/2014/main" id="{6DDBA576-56CA-D75C-31F8-263FAC879E9D}"/>
              </a:ext>
            </a:extLst>
          </p:cNvPr>
          <p:cNvSpPr/>
          <p:nvPr/>
        </p:nvSpPr>
        <p:spPr>
          <a:xfrm>
            <a:off x="1467750" y="38378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3;p56">
            <a:extLst>
              <a:ext uri="{FF2B5EF4-FFF2-40B4-BE49-F238E27FC236}">
                <a16:creationId xmlns:a16="http://schemas.microsoft.com/office/drawing/2014/main" id="{49D82F1F-D7B1-B3DA-EB54-53DE3027F4C9}"/>
              </a:ext>
            </a:extLst>
          </p:cNvPr>
          <p:cNvSpPr/>
          <p:nvPr/>
        </p:nvSpPr>
        <p:spPr>
          <a:xfrm>
            <a:off x="1523225" y="36300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4;p56">
            <a:extLst>
              <a:ext uri="{FF2B5EF4-FFF2-40B4-BE49-F238E27FC236}">
                <a16:creationId xmlns:a16="http://schemas.microsoft.com/office/drawing/2014/main" id="{27016639-43AD-6C6D-3CC7-D6433829D36D}"/>
              </a:ext>
            </a:extLst>
          </p:cNvPr>
          <p:cNvSpPr/>
          <p:nvPr/>
        </p:nvSpPr>
        <p:spPr>
          <a:xfrm>
            <a:off x="1523225" y="34878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5;p56">
            <a:extLst>
              <a:ext uri="{FF2B5EF4-FFF2-40B4-BE49-F238E27FC236}">
                <a16:creationId xmlns:a16="http://schemas.microsoft.com/office/drawing/2014/main" id="{A23B3F2A-E269-6F81-0E1B-BFCA28E1B880}"/>
              </a:ext>
            </a:extLst>
          </p:cNvPr>
          <p:cNvSpPr/>
          <p:nvPr/>
        </p:nvSpPr>
        <p:spPr>
          <a:xfrm>
            <a:off x="1440013" y="25306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6;p56">
            <a:extLst>
              <a:ext uri="{FF2B5EF4-FFF2-40B4-BE49-F238E27FC236}">
                <a16:creationId xmlns:a16="http://schemas.microsoft.com/office/drawing/2014/main" id="{973B1657-7B04-1C4B-75AD-DF9906D5D97E}"/>
              </a:ext>
            </a:extLst>
          </p:cNvPr>
          <p:cNvSpPr/>
          <p:nvPr/>
        </p:nvSpPr>
        <p:spPr>
          <a:xfrm>
            <a:off x="1495488" y="23227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7;p56">
            <a:extLst>
              <a:ext uri="{FF2B5EF4-FFF2-40B4-BE49-F238E27FC236}">
                <a16:creationId xmlns:a16="http://schemas.microsoft.com/office/drawing/2014/main" id="{76303BE5-90E2-57BE-EBE9-350005B4966C}"/>
              </a:ext>
            </a:extLst>
          </p:cNvPr>
          <p:cNvSpPr/>
          <p:nvPr/>
        </p:nvSpPr>
        <p:spPr>
          <a:xfrm>
            <a:off x="1495488" y="21805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8;p56">
            <a:extLst>
              <a:ext uri="{FF2B5EF4-FFF2-40B4-BE49-F238E27FC236}">
                <a16:creationId xmlns:a16="http://schemas.microsoft.com/office/drawing/2014/main" id="{72B1C692-12CA-E344-B22A-025782820D39}"/>
              </a:ext>
            </a:extLst>
          </p:cNvPr>
          <p:cNvSpPr/>
          <p:nvPr/>
        </p:nvSpPr>
        <p:spPr>
          <a:xfrm>
            <a:off x="1620138" y="22989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9;p56">
            <a:extLst>
              <a:ext uri="{FF2B5EF4-FFF2-40B4-BE49-F238E27FC236}">
                <a16:creationId xmlns:a16="http://schemas.microsoft.com/office/drawing/2014/main" id="{E37BD966-A8B5-4210-5C52-60D25AB29A69}"/>
              </a:ext>
            </a:extLst>
          </p:cNvPr>
          <p:cNvSpPr/>
          <p:nvPr/>
        </p:nvSpPr>
        <p:spPr>
          <a:xfrm>
            <a:off x="1675613" y="20911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0;p56">
            <a:extLst>
              <a:ext uri="{FF2B5EF4-FFF2-40B4-BE49-F238E27FC236}">
                <a16:creationId xmlns:a16="http://schemas.microsoft.com/office/drawing/2014/main" id="{9DF276D7-5FEE-D724-4AC5-CE381D9B277F}"/>
              </a:ext>
            </a:extLst>
          </p:cNvPr>
          <p:cNvSpPr/>
          <p:nvPr/>
        </p:nvSpPr>
        <p:spPr>
          <a:xfrm>
            <a:off x="1675613" y="19489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6;p56">
            <a:extLst>
              <a:ext uri="{FF2B5EF4-FFF2-40B4-BE49-F238E27FC236}">
                <a16:creationId xmlns:a16="http://schemas.microsoft.com/office/drawing/2014/main" id="{78E01D68-E7DA-1129-6FF2-37E95C5EFFBA}"/>
              </a:ext>
            </a:extLst>
          </p:cNvPr>
          <p:cNvSpPr/>
          <p:nvPr/>
        </p:nvSpPr>
        <p:spPr>
          <a:xfrm>
            <a:off x="398025" y="2580286"/>
            <a:ext cx="1152900" cy="158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67;p56">
            <a:extLst>
              <a:ext uri="{FF2B5EF4-FFF2-40B4-BE49-F238E27FC236}">
                <a16:creationId xmlns:a16="http://schemas.microsoft.com/office/drawing/2014/main" id="{506287D5-659B-1864-CFB6-9D9343BF2935}"/>
              </a:ext>
            </a:extLst>
          </p:cNvPr>
          <p:cNvSpPr txBox="1"/>
          <p:nvPr/>
        </p:nvSpPr>
        <p:spPr>
          <a:xfrm>
            <a:off x="417600" y="3647386"/>
            <a:ext cx="105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p:txBody>
      </p:sp>
      <p:sp>
        <p:nvSpPr>
          <p:cNvPr id="65" name="Google Shape;568;p56">
            <a:extLst>
              <a:ext uri="{FF2B5EF4-FFF2-40B4-BE49-F238E27FC236}">
                <a16:creationId xmlns:a16="http://schemas.microsoft.com/office/drawing/2014/main" id="{D301EA54-6F38-4B6A-91DE-B98161A6C270}"/>
              </a:ext>
            </a:extLst>
          </p:cNvPr>
          <p:cNvSpPr/>
          <p:nvPr/>
        </p:nvSpPr>
        <p:spPr>
          <a:xfrm>
            <a:off x="760063" y="221657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69;p56">
            <a:extLst>
              <a:ext uri="{FF2B5EF4-FFF2-40B4-BE49-F238E27FC236}">
                <a16:creationId xmlns:a16="http://schemas.microsoft.com/office/drawing/2014/main" id="{3F52220C-AD8A-6778-9014-2F7FA82336E5}"/>
              </a:ext>
            </a:extLst>
          </p:cNvPr>
          <p:cNvSpPr/>
          <p:nvPr/>
        </p:nvSpPr>
        <p:spPr>
          <a:xfrm>
            <a:off x="677988" y="2076136"/>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0;p56">
            <a:extLst>
              <a:ext uri="{FF2B5EF4-FFF2-40B4-BE49-F238E27FC236}">
                <a16:creationId xmlns:a16="http://schemas.microsoft.com/office/drawing/2014/main" id="{40E91B03-F1A2-4C76-A00B-276A4E312EC9}"/>
              </a:ext>
            </a:extLst>
          </p:cNvPr>
          <p:cNvSpPr/>
          <p:nvPr/>
        </p:nvSpPr>
        <p:spPr>
          <a:xfrm>
            <a:off x="622488" y="2228536"/>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1;p56">
            <a:extLst>
              <a:ext uri="{FF2B5EF4-FFF2-40B4-BE49-F238E27FC236}">
                <a16:creationId xmlns:a16="http://schemas.microsoft.com/office/drawing/2014/main" id="{75F40A91-2C0D-7825-2427-1AFD5DAFCE44}"/>
              </a:ext>
            </a:extLst>
          </p:cNvPr>
          <p:cNvSpPr/>
          <p:nvPr/>
        </p:nvSpPr>
        <p:spPr>
          <a:xfrm>
            <a:off x="470088" y="2076136"/>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72;p56">
            <a:extLst>
              <a:ext uri="{FF2B5EF4-FFF2-40B4-BE49-F238E27FC236}">
                <a16:creationId xmlns:a16="http://schemas.microsoft.com/office/drawing/2014/main" id="{6223B3F5-3CC0-084E-2708-A1A7B42A4E40}"/>
              </a:ext>
            </a:extLst>
          </p:cNvPr>
          <p:cNvSpPr/>
          <p:nvPr/>
        </p:nvSpPr>
        <p:spPr>
          <a:xfrm>
            <a:off x="906588" y="210452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73;p56">
            <a:extLst>
              <a:ext uri="{FF2B5EF4-FFF2-40B4-BE49-F238E27FC236}">
                <a16:creationId xmlns:a16="http://schemas.microsoft.com/office/drawing/2014/main" id="{3B1FDA3F-C66A-E547-297A-41C27AC5F800}"/>
              </a:ext>
            </a:extLst>
          </p:cNvPr>
          <p:cNvSpPr/>
          <p:nvPr/>
        </p:nvSpPr>
        <p:spPr>
          <a:xfrm>
            <a:off x="567888" y="194762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74;p56">
            <a:extLst>
              <a:ext uri="{FF2B5EF4-FFF2-40B4-BE49-F238E27FC236}">
                <a16:creationId xmlns:a16="http://schemas.microsoft.com/office/drawing/2014/main" id="{0E4DFB90-7064-53C9-FFBF-BDB93CCD966C}"/>
              </a:ext>
            </a:extLst>
          </p:cNvPr>
          <p:cNvSpPr/>
          <p:nvPr/>
        </p:nvSpPr>
        <p:spPr>
          <a:xfrm>
            <a:off x="760063" y="195212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77;p56">
            <a:extLst>
              <a:ext uri="{FF2B5EF4-FFF2-40B4-BE49-F238E27FC236}">
                <a16:creationId xmlns:a16="http://schemas.microsoft.com/office/drawing/2014/main" id="{F7A8C687-18A4-5248-9175-50470F7AE6D1}"/>
              </a:ext>
            </a:extLst>
          </p:cNvPr>
          <p:cNvSpPr/>
          <p:nvPr/>
        </p:nvSpPr>
        <p:spPr>
          <a:xfrm>
            <a:off x="968913" y="1952111"/>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36;p56">
            <a:extLst>
              <a:ext uri="{FF2B5EF4-FFF2-40B4-BE49-F238E27FC236}">
                <a16:creationId xmlns:a16="http://schemas.microsoft.com/office/drawing/2014/main" id="{7C487355-D591-157B-7FB8-ED5345BEB0A7}"/>
              </a:ext>
            </a:extLst>
          </p:cNvPr>
          <p:cNvSpPr/>
          <p:nvPr/>
        </p:nvSpPr>
        <p:spPr>
          <a:xfrm>
            <a:off x="2900739" y="21869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2;p56">
            <a:extLst>
              <a:ext uri="{FF2B5EF4-FFF2-40B4-BE49-F238E27FC236}">
                <a16:creationId xmlns:a16="http://schemas.microsoft.com/office/drawing/2014/main" id="{CF10341E-6485-283E-0325-FB09094177DF}"/>
              </a:ext>
            </a:extLst>
          </p:cNvPr>
          <p:cNvSpPr/>
          <p:nvPr/>
        </p:nvSpPr>
        <p:spPr>
          <a:xfrm>
            <a:off x="3114505" y="2185591"/>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p56">
            <a:extLst>
              <a:ext uri="{FF2B5EF4-FFF2-40B4-BE49-F238E27FC236}">
                <a16:creationId xmlns:a16="http://schemas.microsoft.com/office/drawing/2014/main" id="{D0A4BD5E-4E83-E65F-4355-97C0720E7A2B}"/>
              </a:ext>
            </a:extLst>
          </p:cNvPr>
          <p:cNvSpPr/>
          <p:nvPr/>
        </p:nvSpPr>
        <p:spPr>
          <a:xfrm>
            <a:off x="2685673" y="2179577"/>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50;p56">
            <a:extLst>
              <a:ext uri="{FF2B5EF4-FFF2-40B4-BE49-F238E27FC236}">
                <a16:creationId xmlns:a16="http://schemas.microsoft.com/office/drawing/2014/main" id="{A4DA401D-D9EB-B9CD-6315-4DD9B077CB03}"/>
              </a:ext>
            </a:extLst>
          </p:cNvPr>
          <p:cNvSpPr/>
          <p:nvPr/>
        </p:nvSpPr>
        <p:spPr>
          <a:xfrm>
            <a:off x="2922503" y="3191787"/>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Rectangle 76">
            <a:extLst>
              <a:ext uri="{FF2B5EF4-FFF2-40B4-BE49-F238E27FC236}">
                <a16:creationId xmlns:a16="http://schemas.microsoft.com/office/drawing/2014/main" id="{A02044A9-9855-0207-0409-74FEE1BFD8C0}"/>
              </a:ext>
            </a:extLst>
          </p:cNvPr>
          <p:cNvSpPr/>
          <p:nvPr/>
        </p:nvSpPr>
        <p:spPr>
          <a:xfrm>
            <a:off x="3425541" y="2887211"/>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78" name="Rectangle 77">
            <a:extLst>
              <a:ext uri="{FF2B5EF4-FFF2-40B4-BE49-F238E27FC236}">
                <a16:creationId xmlns:a16="http://schemas.microsoft.com/office/drawing/2014/main" id="{E40078B8-6AD2-9103-2241-8D9446351FDF}"/>
              </a:ext>
            </a:extLst>
          </p:cNvPr>
          <p:cNvSpPr/>
          <p:nvPr/>
        </p:nvSpPr>
        <p:spPr>
          <a:xfrm>
            <a:off x="5875420" y="1861765"/>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PON</a:t>
            </a:r>
          </a:p>
        </p:txBody>
      </p:sp>
      <p:sp>
        <p:nvSpPr>
          <p:cNvPr id="79" name="Rectangle 78">
            <a:extLst>
              <a:ext uri="{FF2B5EF4-FFF2-40B4-BE49-F238E27FC236}">
                <a16:creationId xmlns:a16="http://schemas.microsoft.com/office/drawing/2014/main" id="{11E67D14-823A-FF96-400C-144B9BEDAED0}"/>
              </a:ext>
            </a:extLst>
          </p:cNvPr>
          <p:cNvSpPr/>
          <p:nvPr/>
        </p:nvSpPr>
        <p:spPr>
          <a:xfrm>
            <a:off x="5731681" y="3057848"/>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PON</a:t>
            </a:r>
          </a:p>
        </p:txBody>
      </p:sp>
      <p:sp>
        <p:nvSpPr>
          <p:cNvPr id="80" name="Rectangle 79">
            <a:extLst>
              <a:ext uri="{FF2B5EF4-FFF2-40B4-BE49-F238E27FC236}">
                <a16:creationId xmlns:a16="http://schemas.microsoft.com/office/drawing/2014/main" id="{2B022FFF-9C98-4BC0-9263-0DCFAFC69BCB}"/>
              </a:ext>
            </a:extLst>
          </p:cNvPr>
          <p:cNvSpPr/>
          <p:nvPr/>
        </p:nvSpPr>
        <p:spPr>
          <a:xfrm>
            <a:off x="3419779" y="186223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81" name="Rectangle 80">
            <a:extLst>
              <a:ext uri="{FF2B5EF4-FFF2-40B4-BE49-F238E27FC236}">
                <a16:creationId xmlns:a16="http://schemas.microsoft.com/office/drawing/2014/main" id="{77AB09CD-D9CA-7465-BFB3-69BCF3D37FB5}"/>
              </a:ext>
            </a:extLst>
          </p:cNvPr>
          <p:cNvSpPr/>
          <p:nvPr/>
        </p:nvSpPr>
        <p:spPr>
          <a:xfrm>
            <a:off x="7161153" y="2486684"/>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82" name="Rectangle 81">
            <a:extLst>
              <a:ext uri="{FF2B5EF4-FFF2-40B4-BE49-F238E27FC236}">
                <a16:creationId xmlns:a16="http://schemas.microsoft.com/office/drawing/2014/main" id="{E203B304-FA05-28E3-9FB1-0636955CB212}"/>
              </a:ext>
            </a:extLst>
          </p:cNvPr>
          <p:cNvSpPr/>
          <p:nvPr/>
        </p:nvSpPr>
        <p:spPr>
          <a:xfrm>
            <a:off x="6964301" y="373218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Somatic Pop Database</a:t>
            </a:r>
          </a:p>
        </p:txBody>
      </p:sp>
      <p:sp>
        <p:nvSpPr>
          <p:cNvPr id="83" name="TextBox 82">
            <a:extLst>
              <a:ext uri="{FF2B5EF4-FFF2-40B4-BE49-F238E27FC236}">
                <a16:creationId xmlns:a16="http://schemas.microsoft.com/office/drawing/2014/main" id="{529C83E5-C977-1B0B-15F5-C393699760F8}"/>
              </a:ext>
            </a:extLst>
          </p:cNvPr>
          <p:cNvSpPr txBox="1"/>
          <p:nvPr/>
        </p:nvSpPr>
        <p:spPr>
          <a:xfrm>
            <a:off x="-36639" y="1418746"/>
            <a:ext cx="2607576" cy="307777"/>
          </a:xfrm>
          <a:prstGeom prst="rect">
            <a:avLst/>
          </a:prstGeom>
          <a:noFill/>
        </p:spPr>
        <p:txBody>
          <a:bodyPr wrap="square" rtlCol="0">
            <a:spAutoFit/>
          </a:bodyPr>
          <a:lstStyle/>
          <a:p>
            <a:pPr algn="ctr"/>
            <a:r>
              <a:rPr lang="en-US" dirty="0"/>
              <a:t>Our biological sample</a:t>
            </a:r>
          </a:p>
        </p:txBody>
      </p:sp>
      <p:sp>
        <p:nvSpPr>
          <p:cNvPr id="84" name="TextBox 83">
            <a:extLst>
              <a:ext uri="{FF2B5EF4-FFF2-40B4-BE49-F238E27FC236}">
                <a16:creationId xmlns:a16="http://schemas.microsoft.com/office/drawing/2014/main" id="{F8670D75-F8CD-A9D8-4EDB-B7C70D7B0969}"/>
              </a:ext>
            </a:extLst>
          </p:cNvPr>
          <p:cNvSpPr txBox="1"/>
          <p:nvPr/>
        </p:nvSpPr>
        <p:spPr>
          <a:xfrm>
            <a:off x="2720210" y="1418746"/>
            <a:ext cx="2607576" cy="307777"/>
          </a:xfrm>
          <a:prstGeom prst="rect">
            <a:avLst/>
          </a:prstGeom>
          <a:noFill/>
        </p:spPr>
        <p:txBody>
          <a:bodyPr wrap="square" rtlCol="0">
            <a:spAutoFit/>
          </a:bodyPr>
          <a:lstStyle/>
          <a:p>
            <a:pPr algn="ctr"/>
            <a:r>
              <a:rPr lang="en-US" dirty="0"/>
              <a:t>The variants in our sample(s)</a:t>
            </a:r>
          </a:p>
        </p:txBody>
      </p:sp>
      <p:sp>
        <p:nvSpPr>
          <p:cNvPr id="85" name="TextBox 84">
            <a:extLst>
              <a:ext uri="{FF2B5EF4-FFF2-40B4-BE49-F238E27FC236}">
                <a16:creationId xmlns:a16="http://schemas.microsoft.com/office/drawing/2014/main" id="{814218CE-8638-0451-5346-D1370BDAC0D8}"/>
              </a:ext>
            </a:extLst>
          </p:cNvPr>
          <p:cNvSpPr txBox="1"/>
          <p:nvPr/>
        </p:nvSpPr>
        <p:spPr>
          <a:xfrm>
            <a:off x="6056077" y="1417844"/>
            <a:ext cx="2607576" cy="307777"/>
          </a:xfrm>
          <a:prstGeom prst="rect">
            <a:avLst/>
          </a:prstGeom>
          <a:noFill/>
        </p:spPr>
        <p:txBody>
          <a:bodyPr wrap="square" rtlCol="0">
            <a:spAutoFit/>
          </a:bodyPr>
          <a:lstStyle/>
          <a:p>
            <a:pPr algn="ctr"/>
            <a:r>
              <a:rPr lang="en-US" dirty="0"/>
              <a:t>External Data Sources</a:t>
            </a:r>
          </a:p>
        </p:txBody>
      </p:sp>
      <p:sp>
        <p:nvSpPr>
          <p:cNvPr id="87" name="Google Shape;550;p56">
            <a:extLst>
              <a:ext uri="{FF2B5EF4-FFF2-40B4-BE49-F238E27FC236}">
                <a16:creationId xmlns:a16="http://schemas.microsoft.com/office/drawing/2014/main" id="{28D627F4-A6F7-91D7-9148-C17536714424}"/>
              </a:ext>
            </a:extLst>
          </p:cNvPr>
          <p:cNvSpPr/>
          <p:nvPr/>
        </p:nvSpPr>
        <p:spPr>
          <a:xfrm>
            <a:off x="2471907" y="218559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3843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B3D9-0D6C-2628-304C-B8CEA06209E8}"/>
              </a:ext>
            </a:extLst>
          </p:cNvPr>
          <p:cNvSpPr>
            <a:spLocks noGrp="1"/>
          </p:cNvSpPr>
          <p:nvPr>
            <p:ph type="title"/>
          </p:nvPr>
        </p:nvSpPr>
        <p:spPr/>
        <p:txBody>
          <a:bodyPr/>
          <a:lstStyle/>
          <a:p>
            <a:r>
              <a:rPr lang="en-US" dirty="0"/>
              <a:t>Filtering is a bit like Variant Algebra</a:t>
            </a:r>
          </a:p>
        </p:txBody>
      </p:sp>
      <p:sp>
        <p:nvSpPr>
          <p:cNvPr id="77" name="Rectangle 76">
            <a:extLst>
              <a:ext uri="{FF2B5EF4-FFF2-40B4-BE49-F238E27FC236}">
                <a16:creationId xmlns:a16="http://schemas.microsoft.com/office/drawing/2014/main" id="{A02044A9-9855-0207-0409-74FEE1BFD8C0}"/>
              </a:ext>
            </a:extLst>
          </p:cNvPr>
          <p:cNvSpPr/>
          <p:nvPr/>
        </p:nvSpPr>
        <p:spPr>
          <a:xfrm>
            <a:off x="959398" y="3117504"/>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78" name="Rectangle 77">
            <a:extLst>
              <a:ext uri="{FF2B5EF4-FFF2-40B4-BE49-F238E27FC236}">
                <a16:creationId xmlns:a16="http://schemas.microsoft.com/office/drawing/2014/main" id="{E40078B8-6AD2-9103-2241-8D9446351FDF}"/>
              </a:ext>
            </a:extLst>
          </p:cNvPr>
          <p:cNvSpPr/>
          <p:nvPr/>
        </p:nvSpPr>
        <p:spPr>
          <a:xfrm>
            <a:off x="5875420" y="1861765"/>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PON</a:t>
            </a:r>
          </a:p>
        </p:txBody>
      </p:sp>
      <p:sp>
        <p:nvSpPr>
          <p:cNvPr id="79" name="Rectangle 78">
            <a:extLst>
              <a:ext uri="{FF2B5EF4-FFF2-40B4-BE49-F238E27FC236}">
                <a16:creationId xmlns:a16="http://schemas.microsoft.com/office/drawing/2014/main" id="{11E67D14-823A-FF96-400C-144B9BEDAED0}"/>
              </a:ext>
            </a:extLst>
          </p:cNvPr>
          <p:cNvSpPr/>
          <p:nvPr/>
        </p:nvSpPr>
        <p:spPr>
          <a:xfrm>
            <a:off x="5731681" y="3057848"/>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PON</a:t>
            </a:r>
          </a:p>
        </p:txBody>
      </p:sp>
      <p:sp>
        <p:nvSpPr>
          <p:cNvPr id="80" name="Rectangle 79">
            <a:extLst>
              <a:ext uri="{FF2B5EF4-FFF2-40B4-BE49-F238E27FC236}">
                <a16:creationId xmlns:a16="http://schemas.microsoft.com/office/drawing/2014/main" id="{2B022FFF-9C98-4BC0-9263-0DCFAFC69BCB}"/>
              </a:ext>
            </a:extLst>
          </p:cNvPr>
          <p:cNvSpPr/>
          <p:nvPr/>
        </p:nvSpPr>
        <p:spPr>
          <a:xfrm>
            <a:off x="959398" y="1929970"/>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81" name="Rectangle 80">
            <a:extLst>
              <a:ext uri="{FF2B5EF4-FFF2-40B4-BE49-F238E27FC236}">
                <a16:creationId xmlns:a16="http://schemas.microsoft.com/office/drawing/2014/main" id="{77AB09CD-D9CA-7465-BFB3-69BCF3D37FB5}"/>
              </a:ext>
            </a:extLst>
          </p:cNvPr>
          <p:cNvSpPr/>
          <p:nvPr/>
        </p:nvSpPr>
        <p:spPr>
          <a:xfrm>
            <a:off x="7161153" y="2486684"/>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82" name="Rectangle 81">
            <a:extLst>
              <a:ext uri="{FF2B5EF4-FFF2-40B4-BE49-F238E27FC236}">
                <a16:creationId xmlns:a16="http://schemas.microsoft.com/office/drawing/2014/main" id="{E203B304-FA05-28E3-9FB1-0636955CB212}"/>
              </a:ext>
            </a:extLst>
          </p:cNvPr>
          <p:cNvSpPr/>
          <p:nvPr/>
        </p:nvSpPr>
        <p:spPr>
          <a:xfrm>
            <a:off x="6964301" y="373218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Somatic Pop Database</a:t>
            </a:r>
          </a:p>
        </p:txBody>
      </p:sp>
      <p:sp>
        <p:nvSpPr>
          <p:cNvPr id="84" name="TextBox 83">
            <a:extLst>
              <a:ext uri="{FF2B5EF4-FFF2-40B4-BE49-F238E27FC236}">
                <a16:creationId xmlns:a16="http://schemas.microsoft.com/office/drawing/2014/main" id="{F8670D75-F8CD-A9D8-4EDB-B7C70D7B0969}"/>
              </a:ext>
            </a:extLst>
          </p:cNvPr>
          <p:cNvSpPr txBox="1"/>
          <p:nvPr/>
        </p:nvSpPr>
        <p:spPr>
          <a:xfrm>
            <a:off x="600157" y="1413288"/>
            <a:ext cx="2607576" cy="307777"/>
          </a:xfrm>
          <a:prstGeom prst="rect">
            <a:avLst/>
          </a:prstGeom>
          <a:noFill/>
        </p:spPr>
        <p:txBody>
          <a:bodyPr wrap="square" rtlCol="0">
            <a:spAutoFit/>
          </a:bodyPr>
          <a:lstStyle/>
          <a:p>
            <a:pPr algn="ctr"/>
            <a:r>
              <a:rPr lang="en-US" dirty="0"/>
              <a:t>The variants in our sample(s)</a:t>
            </a:r>
          </a:p>
        </p:txBody>
      </p:sp>
      <p:sp>
        <p:nvSpPr>
          <p:cNvPr id="85" name="TextBox 84">
            <a:extLst>
              <a:ext uri="{FF2B5EF4-FFF2-40B4-BE49-F238E27FC236}">
                <a16:creationId xmlns:a16="http://schemas.microsoft.com/office/drawing/2014/main" id="{814218CE-8638-0451-5346-D1370BDAC0D8}"/>
              </a:ext>
            </a:extLst>
          </p:cNvPr>
          <p:cNvSpPr txBox="1"/>
          <p:nvPr/>
        </p:nvSpPr>
        <p:spPr>
          <a:xfrm>
            <a:off x="6056077" y="1417844"/>
            <a:ext cx="2607576" cy="307777"/>
          </a:xfrm>
          <a:prstGeom prst="rect">
            <a:avLst/>
          </a:prstGeom>
          <a:noFill/>
        </p:spPr>
        <p:txBody>
          <a:bodyPr wrap="square" rtlCol="0">
            <a:spAutoFit/>
          </a:bodyPr>
          <a:lstStyle/>
          <a:p>
            <a:pPr algn="ctr"/>
            <a:r>
              <a:rPr lang="en-US" dirty="0"/>
              <a:t>External Data Sources</a:t>
            </a:r>
          </a:p>
        </p:txBody>
      </p:sp>
      <p:sp>
        <p:nvSpPr>
          <p:cNvPr id="3" name="Plus Sign 2">
            <a:extLst>
              <a:ext uri="{FF2B5EF4-FFF2-40B4-BE49-F238E27FC236}">
                <a16:creationId xmlns:a16="http://schemas.microsoft.com/office/drawing/2014/main" id="{F13A5BD2-4BAD-8E3F-E238-BAA9F619849D}"/>
              </a:ext>
            </a:extLst>
          </p:cNvPr>
          <p:cNvSpPr/>
          <p:nvPr/>
        </p:nvSpPr>
        <p:spPr>
          <a:xfrm>
            <a:off x="3914845" y="2143448"/>
            <a:ext cx="914400" cy="914400"/>
          </a:xfrm>
          <a:prstGeom prst="mathPlus">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Minus Sign 85">
            <a:extLst>
              <a:ext uri="{FF2B5EF4-FFF2-40B4-BE49-F238E27FC236}">
                <a16:creationId xmlns:a16="http://schemas.microsoft.com/office/drawing/2014/main" id="{0A43B414-578B-EC18-C774-C2A976D8DA90}"/>
              </a:ext>
            </a:extLst>
          </p:cNvPr>
          <p:cNvSpPr/>
          <p:nvPr/>
        </p:nvSpPr>
        <p:spPr>
          <a:xfrm>
            <a:off x="3909639" y="2935045"/>
            <a:ext cx="914400" cy="91440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55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D91D-DF67-DEF5-6A04-900E61DB30BF}"/>
              </a:ext>
            </a:extLst>
          </p:cNvPr>
          <p:cNvSpPr>
            <a:spLocks noGrp="1"/>
          </p:cNvSpPr>
          <p:nvPr>
            <p:ph type="title"/>
          </p:nvPr>
        </p:nvSpPr>
        <p:spPr/>
        <p:txBody>
          <a:bodyPr/>
          <a:lstStyle/>
          <a:p>
            <a:r>
              <a:rPr lang="en-US" dirty="0"/>
              <a:t>Filtering as Variant Algebra</a:t>
            </a:r>
          </a:p>
        </p:txBody>
      </p:sp>
      <p:sp>
        <p:nvSpPr>
          <p:cNvPr id="4" name="Rectangle 3">
            <a:extLst>
              <a:ext uri="{FF2B5EF4-FFF2-40B4-BE49-F238E27FC236}">
                <a16:creationId xmlns:a16="http://schemas.microsoft.com/office/drawing/2014/main" id="{02879F19-C29F-3647-4DCF-E5B10AAE8349}"/>
              </a:ext>
            </a:extLst>
          </p:cNvPr>
          <p:cNvSpPr/>
          <p:nvPr/>
        </p:nvSpPr>
        <p:spPr>
          <a:xfrm>
            <a:off x="3320130" y="202705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5" name="Rectangle 4">
            <a:extLst>
              <a:ext uri="{FF2B5EF4-FFF2-40B4-BE49-F238E27FC236}">
                <a16:creationId xmlns:a16="http://schemas.microsoft.com/office/drawing/2014/main" id="{B3780D45-DC0F-86D3-1802-068395A472A0}"/>
              </a:ext>
            </a:extLst>
          </p:cNvPr>
          <p:cNvSpPr/>
          <p:nvPr/>
        </p:nvSpPr>
        <p:spPr>
          <a:xfrm>
            <a:off x="819572" y="2004907"/>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6" name="Minus Sign 5">
            <a:extLst>
              <a:ext uri="{FF2B5EF4-FFF2-40B4-BE49-F238E27FC236}">
                <a16:creationId xmlns:a16="http://schemas.microsoft.com/office/drawing/2014/main" id="{41D50898-A77A-2260-D421-EF1A41A81886}"/>
              </a:ext>
            </a:extLst>
          </p:cNvPr>
          <p:cNvSpPr/>
          <p:nvPr/>
        </p:nvSpPr>
        <p:spPr>
          <a:xfrm>
            <a:off x="2458722" y="198794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74A6E0EC-EA3C-5761-705F-1B4BE5877104}"/>
              </a:ext>
            </a:extLst>
          </p:cNvPr>
          <p:cNvSpPr/>
          <p:nvPr/>
        </p:nvSpPr>
        <p:spPr>
          <a:xfrm>
            <a:off x="4959280" y="1968272"/>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1CFDAB-F55B-F017-DD3A-7A678984E2A0}"/>
              </a:ext>
            </a:extLst>
          </p:cNvPr>
          <p:cNvSpPr txBox="1"/>
          <p:nvPr/>
        </p:nvSpPr>
        <p:spPr>
          <a:xfrm>
            <a:off x="5820688" y="1905751"/>
            <a:ext cx="466794" cy="646331"/>
          </a:xfrm>
          <a:prstGeom prst="rect">
            <a:avLst/>
          </a:prstGeom>
          <a:noFill/>
        </p:spPr>
        <p:txBody>
          <a:bodyPr wrap="none" rtlCol="0">
            <a:spAutoFit/>
          </a:bodyPr>
          <a:lstStyle/>
          <a:p>
            <a:r>
              <a:rPr lang="en-US" sz="3600" b="1" dirty="0"/>
              <a:t>?</a:t>
            </a:r>
          </a:p>
        </p:txBody>
      </p:sp>
      <p:sp>
        <p:nvSpPr>
          <p:cNvPr id="9" name="Rectangle 8">
            <a:extLst>
              <a:ext uri="{FF2B5EF4-FFF2-40B4-BE49-F238E27FC236}">
                <a16:creationId xmlns:a16="http://schemas.microsoft.com/office/drawing/2014/main" id="{76C189EC-083A-E181-2A82-5112048CBC87}"/>
              </a:ext>
            </a:extLst>
          </p:cNvPr>
          <p:cNvSpPr/>
          <p:nvPr/>
        </p:nvSpPr>
        <p:spPr>
          <a:xfrm>
            <a:off x="819572" y="276873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0" name="Rectangle 9">
            <a:extLst>
              <a:ext uri="{FF2B5EF4-FFF2-40B4-BE49-F238E27FC236}">
                <a16:creationId xmlns:a16="http://schemas.microsoft.com/office/drawing/2014/main" id="{0DB1ABAA-43BA-5C30-B5BD-639978B19E1B}"/>
              </a:ext>
            </a:extLst>
          </p:cNvPr>
          <p:cNvSpPr/>
          <p:nvPr/>
        </p:nvSpPr>
        <p:spPr>
          <a:xfrm>
            <a:off x="3320130" y="2710755"/>
            <a:ext cx="1507373" cy="563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11" name="Minus Sign 10">
            <a:extLst>
              <a:ext uri="{FF2B5EF4-FFF2-40B4-BE49-F238E27FC236}">
                <a16:creationId xmlns:a16="http://schemas.microsoft.com/office/drawing/2014/main" id="{FF633DCC-809C-000E-0713-E4BA841614BB}"/>
              </a:ext>
            </a:extLst>
          </p:cNvPr>
          <p:cNvSpPr/>
          <p:nvPr/>
        </p:nvSpPr>
        <p:spPr>
          <a:xfrm>
            <a:off x="2458721" y="272962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quals 11">
            <a:extLst>
              <a:ext uri="{FF2B5EF4-FFF2-40B4-BE49-F238E27FC236}">
                <a16:creationId xmlns:a16="http://schemas.microsoft.com/office/drawing/2014/main" id="{66369A0D-E376-EDEB-2AD3-AEA8D66FF58B}"/>
              </a:ext>
            </a:extLst>
          </p:cNvPr>
          <p:cNvSpPr/>
          <p:nvPr/>
        </p:nvSpPr>
        <p:spPr>
          <a:xfrm>
            <a:off x="4959280" y="2674191"/>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62D13D5-5B1E-CC81-F3A6-FDED8C23A76D}"/>
              </a:ext>
            </a:extLst>
          </p:cNvPr>
          <p:cNvSpPr txBox="1"/>
          <p:nvPr/>
        </p:nvSpPr>
        <p:spPr>
          <a:xfrm>
            <a:off x="5820688" y="2611670"/>
            <a:ext cx="466794" cy="646331"/>
          </a:xfrm>
          <a:prstGeom prst="rect">
            <a:avLst/>
          </a:prstGeom>
          <a:noFill/>
        </p:spPr>
        <p:txBody>
          <a:bodyPr wrap="none" rtlCol="0">
            <a:spAutoFit/>
          </a:bodyPr>
          <a:lstStyle/>
          <a:p>
            <a:r>
              <a:rPr lang="en-US" sz="3600" b="1" dirty="0"/>
              <a:t>?</a:t>
            </a:r>
          </a:p>
        </p:txBody>
      </p:sp>
      <p:sp>
        <p:nvSpPr>
          <p:cNvPr id="14" name="Rectangle 13">
            <a:extLst>
              <a:ext uri="{FF2B5EF4-FFF2-40B4-BE49-F238E27FC236}">
                <a16:creationId xmlns:a16="http://schemas.microsoft.com/office/drawing/2014/main" id="{6B7B33BE-4572-4BB2-C2FE-6ED5D86C7C24}"/>
              </a:ext>
            </a:extLst>
          </p:cNvPr>
          <p:cNvSpPr/>
          <p:nvPr/>
        </p:nvSpPr>
        <p:spPr>
          <a:xfrm>
            <a:off x="540691" y="3608761"/>
            <a:ext cx="1022771"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15" name="Rectangle 14">
            <a:extLst>
              <a:ext uri="{FF2B5EF4-FFF2-40B4-BE49-F238E27FC236}">
                <a16:creationId xmlns:a16="http://schemas.microsoft.com/office/drawing/2014/main" id="{B0720CD4-A703-CB4A-0042-C0114A66FECA}"/>
              </a:ext>
            </a:extLst>
          </p:cNvPr>
          <p:cNvSpPr/>
          <p:nvPr/>
        </p:nvSpPr>
        <p:spPr>
          <a:xfrm>
            <a:off x="2280699" y="3608761"/>
            <a:ext cx="989139"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6" name="Minus Sign 15">
            <a:extLst>
              <a:ext uri="{FF2B5EF4-FFF2-40B4-BE49-F238E27FC236}">
                <a16:creationId xmlns:a16="http://schemas.microsoft.com/office/drawing/2014/main" id="{722F498E-347F-1F11-53E9-44B06F0E14A3}"/>
              </a:ext>
            </a:extLst>
          </p:cNvPr>
          <p:cNvSpPr/>
          <p:nvPr/>
        </p:nvSpPr>
        <p:spPr>
          <a:xfrm>
            <a:off x="1690255" y="357894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90AA996-FC0C-5BB8-97A6-AB95BFCBF8F5}"/>
              </a:ext>
            </a:extLst>
          </p:cNvPr>
          <p:cNvSpPr/>
          <p:nvPr/>
        </p:nvSpPr>
        <p:spPr>
          <a:xfrm>
            <a:off x="3380463" y="3683556"/>
            <a:ext cx="382593" cy="323994"/>
          </a:xfrm>
          <a:prstGeom prst="mathPlus">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0BE82E92-300B-6E91-8FE8-C0351774E574}"/>
              </a:ext>
            </a:extLst>
          </p:cNvPr>
          <p:cNvSpPr/>
          <p:nvPr/>
        </p:nvSpPr>
        <p:spPr>
          <a:xfrm>
            <a:off x="4366899" y="366310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C862FC-5A0D-C6D6-144A-A07FE9131B65}"/>
              </a:ext>
            </a:extLst>
          </p:cNvPr>
          <p:cNvSpPr/>
          <p:nvPr/>
        </p:nvSpPr>
        <p:spPr>
          <a:xfrm>
            <a:off x="4948393" y="3593718"/>
            <a:ext cx="1400461" cy="490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21" name="Equals 20">
            <a:extLst>
              <a:ext uri="{FF2B5EF4-FFF2-40B4-BE49-F238E27FC236}">
                <a16:creationId xmlns:a16="http://schemas.microsoft.com/office/drawing/2014/main" id="{85DBBD7A-03D3-4EA7-6B78-CCC71BE0F0CA}"/>
              </a:ext>
            </a:extLst>
          </p:cNvPr>
          <p:cNvSpPr/>
          <p:nvPr/>
        </p:nvSpPr>
        <p:spPr>
          <a:xfrm>
            <a:off x="6370666" y="3591527"/>
            <a:ext cx="677881" cy="508051"/>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8316D3E-A237-52CC-96B1-925366866833}"/>
              </a:ext>
            </a:extLst>
          </p:cNvPr>
          <p:cNvSpPr/>
          <p:nvPr/>
        </p:nvSpPr>
        <p:spPr>
          <a:xfrm>
            <a:off x="7070359" y="3485126"/>
            <a:ext cx="1228811" cy="69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Known Driver Mutations</a:t>
            </a:r>
          </a:p>
        </p:txBody>
      </p:sp>
      <p:sp>
        <p:nvSpPr>
          <p:cNvPr id="24" name="TextBox 23">
            <a:extLst>
              <a:ext uri="{FF2B5EF4-FFF2-40B4-BE49-F238E27FC236}">
                <a16:creationId xmlns:a16="http://schemas.microsoft.com/office/drawing/2014/main" id="{7D840939-2303-4F6B-69C3-4C4616380003}"/>
              </a:ext>
            </a:extLst>
          </p:cNvPr>
          <p:cNvSpPr txBox="1"/>
          <p:nvPr/>
        </p:nvSpPr>
        <p:spPr>
          <a:xfrm>
            <a:off x="3873681" y="3505582"/>
            <a:ext cx="433686" cy="646331"/>
          </a:xfrm>
          <a:prstGeom prst="rect">
            <a:avLst/>
          </a:prstGeom>
          <a:noFill/>
        </p:spPr>
        <p:txBody>
          <a:bodyPr wrap="square" rtlCol="0">
            <a:spAutoFit/>
          </a:bodyPr>
          <a:lstStyle/>
          <a:p>
            <a:r>
              <a:rPr lang="en-US" sz="3600" b="1" dirty="0"/>
              <a:t>?</a:t>
            </a:r>
          </a:p>
        </p:txBody>
      </p:sp>
    </p:spTree>
    <p:extLst>
      <p:ext uri="{BB962C8B-B14F-4D97-AF65-F5344CB8AC3E}">
        <p14:creationId xmlns:p14="http://schemas.microsoft.com/office/powerpoint/2010/main" val="2701403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D91D-DF67-DEF5-6A04-900E61DB30BF}"/>
              </a:ext>
            </a:extLst>
          </p:cNvPr>
          <p:cNvSpPr>
            <a:spLocks noGrp="1"/>
          </p:cNvSpPr>
          <p:nvPr>
            <p:ph type="title"/>
          </p:nvPr>
        </p:nvSpPr>
        <p:spPr/>
        <p:txBody>
          <a:bodyPr/>
          <a:lstStyle/>
          <a:p>
            <a:r>
              <a:rPr lang="en-US" dirty="0"/>
              <a:t>Filtering as Variant Algebra</a:t>
            </a:r>
          </a:p>
        </p:txBody>
      </p:sp>
      <p:sp>
        <p:nvSpPr>
          <p:cNvPr id="4" name="Rectangle 3">
            <a:extLst>
              <a:ext uri="{FF2B5EF4-FFF2-40B4-BE49-F238E27FC236}">
                <a16:creationId xmlns:a16="http://schemas.microsoft.com/office/drawing/2014/main" id="{02879F19-C29F-3647-4DCF-E5B10AAE8349}"/>
              </a:ext>
            </a:extLst>
          </p:cNvPr>
          <p:cNvSpPr/>
          <p:nvPr/>
        </p:nvSpPr>
        <p:spPr>
          <a:xfrm>
            <a:off x="3320130" y="202705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5" name="Rectangle 4">
            <a:extLst>
              <a:ext uri="{FF2B5EF4-FFF2-40B4-BE49-F238E27FC236}">
                <a16:creationId xmlns:a16="http://schemas.microsoft.com/office/drawing/2014/main" id="{B3780D45-DC0F-86D3-1802-068395A472A0}"/>
              </a:ext>
            </a:extLst>
          </p:cNvPr>
          <p:cNvSpPr/>
          <p:nvPr/>
        </p:nvSpPr>
        <p:spPr>
          <a:xfrm>
            <a:off x="819572" y="2004907"/>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6" name="Minus Sign 5">
            <a:extLst>
              <a:ext uri="{FF2B5EF4-FFF2-40B4-BE49-F238E27FC236}">
                <a16:creationId xmlns:a16="http://schemas.microsoft.com/office/drawing/2014/main" id="{41D50898-A77A-2260-D421-EF1A41A81886}"/>
              </a:ext>
            </a:extLst>
          </p:cNvPr>
          <p:cNvSpPr/>
          <p:nvPr/>
        </p:nvSpPr>
        <p:spPr>
          <a:xfrm>
            <a:off x="2458722" y="198794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74A6E0EC-EA3C-5761-705F-1B4BE5877104}"/>
              </a:ext>
            </a:extLst>
          </p:cNvPr>
          <p:cNvSpPr/>
          <p:nvPr/>
        </p:nvSpPr>
        <p:spPr>
          <a:xfrm>
            <a:off x="4959280" y="1968272"/>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1CFDAB-F55B-F017-DD3A-7A678984E2A0}"/>
              </a:ext>
            </a:extLst>
          </p:cNvPr>
          <p:cNvSpPr txBox="1"/>
          <p:nvPr/>
        </p:nvSpPr>
        <p:spPr>
          <a:xfrm>
            <a:off x="5718245" y="2073032"/>
            <a:ext cx="2236510" cy="369332"/>
          </a:xfrm>
          <a:prstGeom prst="rect">
            <a:avLst/>
          </a:prstGeom>
          <a:noFill/>
        </p:spPr>
        <p:txBody>
          <a:bodyPr wrap="none" rtlCol="0">
            <a:spAutoFit/>
          </a:bodyPr>
          <a:lstStyle/>
          <a:p>
            <a:r>
              <a:rPr lang="en-US" sz="1800" b="1" dirty="0"/>
              <a:t>Somatic Mutations</a:t>
            </a:r>
          </a:p>
        </p:txBody>
      </p:sp>
      <p:sp>
        <p:nvSpPr>
          <p:cNvPr id="9" name="Rectangle 8">
            <a:extLst>
              <a:ext uri="{FF2B5EF4-FFF2-40B4-BE49-F238E27FC236}">
                <a16:creationId xmlns:a16="http://schemas.microsoft.com/office/drawing/2014/main" id="{76C189EC-083A-E181-2A82-5112048CBC87}"/>
              </a:ext>
            </a:extLst>
          </p:cNvPr>
          <p:cNvSpPr/>
          <p:nvPr/>
        </p:nvSpPr>
        <p:spPr>
          <a:xfrm>
            <a:off x="819572" y="276873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0" name="Rectangle 9">
            <a:extLst>
              <a:ext uri="{FF2B5EF4-FFF2-40B4-BE49-F238E27FC236}">
                <a16:creationId xmlns:a16="http://schemas.microsoft.com/office/drawing/2014/main" id="{0DB1ABAA-43BA-5C30-B5BD-639978B19E1B}"/>
              </a:ext>
            </a:extLst>
          </p:cNvPr>
          <p:cNvSpPr/>
          <p:nvPr/>
        </p:nvSpPr>
        <p:spPr>
          <a:xfrm>
            <a:off x="3320130" y="2710755"/>
            <a:ext cx="1507373" cy="563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11" name="Minus Sign 10">
            <a:extLst>
              <a:ext uri="{FF2B5EF4-FFF2-40B4-BE49-F238E27FC236}">
                <a16:creationId xmlns:a16="http://schemas.microsoft.com/office/drawing/2014/main" id="{FF633DCC-809C-000E-0713-E4BA841614BB}"/>
              </a:ext>
            </a:extLst>
          </p:cNvPr>
          <p:cNvSpPr/>
          <p:nvPr/>
        </p:nvSpPr>
        <p:spPr>
          <a:xfrm>
            <a:off x="2458721" y="272962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quals 11">
            <a:extLst>
              <a:ext uri="{FF2B5EF4-FFF2-40B4-BE49-F238E27FC236}">
                <a16:creationId xmlns:a16="http://schemas.microsoft.com/office/drawing/2014/main" id="{66369A0D-E376-EDEB-2AD3-AEA8D66FF58B}"/>
              </a:ext>
            </a:extLst>
          </p:cNvPr>
          <p:cNvSpPr/>
          <p:nvPr/>
        </p:nvSpPr>
        <p:spPr>
          <a:xfrm>
            <a:off x="4959280" y="2674191"/>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6B7B33BE-4572-4BB2-C2FE-6ED5D86C7C24}"/>
              </a:ext>
            </a:extLst>
          </p:cNvPr>
          <p:cNvSpPr/>
          <p:nvPr/>
        </p:nvSpPr>
        <p:spPr>
          <a:xfrm>
            <a:off x="540691" y="3608761"/>
            <a:ext cx="1022771"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15" name="Rectangle 14">
            <a:extLst>
              <a:ext uri="{FF2B5EF4-FFF2-40B4-BE49-F238E27FC236}">
                <a16:creationId xmlns:a16="http://schemas.microsoft.com/office/drawing/2014/main" id="{B0720CD4-A703-CB4A-0042-C0114A66FECA}"/>
              </a:ext>
            </a:extLst>
          </p:cNvPr>
          <p:cNvSpPr/>
          <p:nvPr/>
        </p:nvSpPr>
        <p:spPr>
          <a:xfrm>
            <a:off x="2280699" y="3608761"/>
            <a:ext cx="989139"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6" name="Minus Sign 15">
            <a:extLst>
              <a:ext uri="{FF2B5EF4-FFF2-40B4-BE49-F238E27FC236}">
                <a16:creationId xmlns:a16="http://schemas.microsoft.com/office/drawing/2014/main" id="{722F498E-347F-1F11-53E9-44B06F0E14A3}"/>
              </a:ext>
            </a:extLst>
          </p:cNvPr>
          <p:cNvSpPr/>
          <p:nvPr/>
        </p:nvSpPr>
        <p:spPr>
          <a:xfrm>
            <a:off x="1690255" y="357894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90AA996-FC0C-5BB8-97A6-AB95BFCBF8F5}"/>
              </a:ext>
            </a:extLst>
          </p:cNvPr>
          <p:cNvSpPr/>
          <p:nvPr/>
        </p:nvSpPr>
        <p:spPr>
          <a:xfrm>
            <a:off x="3380463" y="3683556"/>
            <a:ext cx="382593" cy="323994"/>
          </a:xfrm>
          <a:prstGeom prst="mathPlus">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0BE82E92-300B-6E91-8FE8-C0351774E574}"/>
              </a:ext>
            </a:extLst>
          </p:cNvPr>
          <p:cNvSpPr/>
          <p:nvPr/>
        </p:nvSpPr>
        <p:spPr>
          <a:xfrm>
            <a:off x="4366899" y="366310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C862FC-5A0D-C6D6-144A-A07FE9131B65}"/>
              </a:ext>
            </a:extLst>
          </p:cNvPr>
          <p:cNvSpPr/>
          <p:nvPr/>
        </p:nvSpPr>
        <p:spPr>
          <a:xfrm>
            <a:off x="4948393" y="3593718"/>
            <a:ext cx="1400461" cy="490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21" name="Equals 20">
            <a:extLst>
              <a:ext uri="{FF2B5EF4-FFF2-40B4-BE49-F238E27FC236}">
                <a16:creationId xmlns:a16="http://schemas.microsoft.com/office/drawing/2014/main" id="{85DBBD7A-03D3-4EA7-6B78-CCC71BE0F0CA}"/>
              </a:ext>
            </a:extLst>
          </p:cNvPr>
          <p:cNvSpPr/>
          <p:nvPr/>
        </p:nvSpPr>
        <p:spPr>
          <a:xfrm>
            <a:off x="6370666" y="3591527"/>
            <a:ext cx="677881" cy="508051"/>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8316D3E-A237-52CC-96B1-925366866833}"/>
              </a:ext>
            </a:extLst>
          </p:cNvPr>
          <p:cNvSpPr/>
          <p:nvPr/>
        </p:nvSpPr>
        <p:spPr>
          <a:xfrm>
            <a:off x="7070359" y="3485126"/>
            <a:ext cx="1228811" cy="69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Known Driver Mutations</a:t>
            </a:r>
          </a:p>
        </p:txBody>
      </p:sp>
      <p:sp>
        <p:nvSpPr>
          <p:cNvPr id="24" name="TextBox 23">
            <a:extLst>
              <a:ext uri="{FF2B5EF4-FFF2-40B4-BE49-F238E27FC236}">
                <a16:creationId xmlns:a16="http://schemas.microsoft.com/office/drawing/2014/main" id="{7D840939-2303-4F6B-69C3-4C4616380003}"/>
              </a:ext>
            </a:extLst>
          </p:cNvPr>
          <p:cNvSpPr txBox="1"/>
          <p:nvPr/>
        </p:nvSpPr>
        <p:spPr>
          <a:xfrm>
            <a:off x="3461486" y="4126863"/>
            <a:ext cx="1507372" cy="738664"/>
          </a:xfrm>
          <a:prstGeom prst="rect">
            <a:avLst/>
          </a:prstGeom>
          <a:noFill/>
        </p:spPr>
        <p:txBody>
          <a:bodyPr wrap="square" rtlCol="0">
            <a:spAutoFit/>
          </a:bodyPr>
          <a:lstStyle/>
          <a:p>
            <a:r>
              <a:rPr lang="en-US" b="1" dirty="0"/>
              <a:t>Somatic Mutation Database</a:t>
            </a:r>
          </a:p>
        </p:txBody>
      </p:sp>
      <p:sp>
        <p:nvSpPr>
          <p:cNvPr id="3" name="TextBox 2">
            <a:extLst>
              <a:ext uri="{FF2B5EF4-FFF2-40B4-BE49-F238E27FC236}">
                <a16:creationId xmlns:a16="http://schemas.microsoft.com/office/drawing/2014/main" id="{6207B238-A64F-7CE0-378E-FCF956524F44}"/>
              </a:ext>
            </a:extLst>
          </p:cNvPr>
          <p:cNvSpPr txBox="1"/>
          <p:nvPr/>
        </p:nvSpPr>
        <p:spPr>
          <a:xfrm>
            <a:off x="5688911" y="2674191"/>
            <a:ext cx="2872902" cy="523220"/>
          </a:xfrm>
          <a:prstGeom prst="rect">
            <a:avLst/>
          </a:prstGeom>
          <a:noFill/>
        </p:spPr>
        <p:txBody>
          <a:bodyPr wrap="none" rtlCol="0">
            <a:spAutoFit/>
          </a:bodyPr>
          <a:lstStyle/>
          <a:p>
            <a:r>
              <a:rPr lang="en-US" b="1" dirty="0"/>
              <a:t>Private/rare germline mutations</a:t>
            </a:r>
          </a:p>
          <a:p>
            <a:r>
              <a:rPr lang="en-US" b="1" dirty="0"/>
              <a:t>(incl. predisposition variants)</a:t>
            </a:r>
          </a:p>
        </p:txBody>
      </p:sp>
      <p:cxnSp>
        <p:nvCxnSpPr>
          <p:cNvPr id="22" name="Straight Arrow Connector 21">
            <a:extLst>
              <a:ext uri="{FF2B5EF4-FFF2-40B4-BE49-F238E27FC236}">
                <a16:creationId xmlns:a16="http://schemas.microsoft.com/office/drawing/2014/main" id="{E99DD4F4-9FA2-D2CF-6B55-5EEDCC17A16D}"/>
              </a:ext>
            </a:extLst>
          </p:cNvPr>
          <p:cNvCxnSpPr/>
          <p:nvPr/>
        </p:nvCxnSpPr>
        <p:spPr>
          <a:xfrm flipV="1">
            <a:off x="3943513" y="3953074"/>
            <a:ext cx="118189" cy="20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795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5C7B-281D-8586-AF1C-DD6DD75A36E1}"/>
              </a:ext>
            </a:extLst>
          </p:cNvPr>
          <p:cNvSpPr>
            <a:spLocks noGrp="1"/>
          </p:cNvSpPr>
          <p:nvPr>
            <p:ph type="title"/>
          </p:nvPr>
        </p:nvSpPr>
        <p:spPr/>
        <p:txBody>
          <a:bodyPr/>
          <a:lstStyle/>
          <a:p>
            <a:r>
              <a:rPr lang="en-US" dirty="0"/>
              <a:t>How would we filter the following?</a:t>
            </a:r>
          </a:p>
        </p:txBody>
      </p:sp>
      <p:sp>
        <p:nvSpPr>
          <p:cNvPr id="3" name="Text Placeholder 2">
            <a:extLst>
              <a:ext uri="{FF2B5EF4-FFF2-40B4-BE49-F238E27FC236}">
                <a16:creationId xmlns:a16="http://schemas.microsoft.com/office/drawing/2014/main" id="{7263D572-4B58-04C1-606F-055BCD0D5173}"/>
              </a:ext>
            </a:extLst>
          </p:cNvPr>
          <p:cNvSpPr>
            <a:spLocks noGrp="1"/>
          </p:cNvSpPr>
          <p:nvPr>
            <p:ph type="body" idx="1"/>
          </p:nvPr>
        </p:nvSpPr>
        <p:spPr>
          <a:xfrm>
            <a:off x="311700" y="1152475"/>
            <a:ext cx="4277987" cy="3416400"/>
          </a:xfrm>
        </p:spPr>
        <p:txBody>
          <a:bodyPr/>
          <a:lstStyle/>
          <a:p>
            <a:r>
              <a:rPr lang="en-US" dirty="0"/>
              <a:t>Cancer Predisposition Variants</a:t>
            </a:r>
          </a:p>
          <a:p>
            <a:r>
              <a:rPr lang="en-US" dirty="0"/>
              <a:t>Novel Driver Mutations in our sample</a:t>
            </a:r>
          </a:p>
          <a:p>
            <a:r>
              <a:rPr lang="en-US" dirty="0"/>
              <a:t>Somatic mutations that aren’t drivers</a:t>
            </a:r>
          </a:p>
          <a:p>
            <a:pPr lvl="1"/>
            <a:r>
              <a:rPr lang="en-US" dirty="0"/>
              <a:t>Why might we want to look for these?</a:t>
            </a:r>
          </a:p>
        </p:txBody>
      </p:sp>
      <p:sp>
        <p:nvSpPr>
          <p:cNvPr id="4" name="Rectangle 3">
            <a:extLst>
              <a:ext uri="{FF2B5EF4-FFF2-40B4-BE49-F238E27FC236}">
                <a16:creationId xmlns:a16="http://schemas.microsoft.com/office/drawing/2014/main" id="{5160945E-6923-B3E1-298C-4435E84EAE0E}"/>
              </a:ext>
            </a:extLst>
          </p:cNvPr>
          <p:cNvSpPr/>
          <p:nvPr/>
        </p:nvSpPr>
        <p:spPr>
          <a:xfrm>
            <a:off x="4082535" y="321452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5" name="Rectangle 4">
            <a:extLst>
              <a:ext uri="{FF2B5EF4-FFF2-40B4-BE49-F238E27FC236}">
                <a16:creationId xmlns:a16="http://schemas.microsoft.com/office/drawing/2014/main" id="{87C045D7-40E7-DB13-56B5-BC53ED3ECEAB}"/>
              </a:ext>
            </a:extLst>
          </p:cNvPr>
          <p:cNvSpPr/>
          <p:nvPr/>
        </p:nvSpPr>
        <p:spPr>
          <a:xfrm>
            <a:off x="5854325" y="1218298"/>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PON</a:t>
            </a:r>
          </a:p>
        </p:txBody>
      </p:sp>
      <p:sp>
        <p:nvSpPr>
          <p:cNvPr id="6" name="Rectangle 5">
            <a:extLst>
              <a:ext uri="{FF2B5EF4-FFF2-40B4-BE49-F238E27FC236}">
                <a16:creationId xmlns:a16="http://schemas.microsoft.com/office/drawing/2014/main" id="{33F23EC7-D734-4C78-3656-D3081BD12453}"/>
              </a:ext>
            </a:extLst>
          </p:cNvPr>
          <p:cNvSpPr/>
          <p:nvPr/>
        </p:nvSpPr>
        <p:spPr>
          <a:xfrm>
            <a:off x="5710586" y="2414381"/>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PON</a:t>
            </a:r>
          </a:p>
        </p:txBody>
      </p:sp>
      <p:sp>
        <p:nvSpPr>
          <p:cNvPr id="7" name="Rectangle 6">
            <a:extLst>
              <a:ext uri="{FF2B5EF4-FFF2-40B4-BE49-F238E27FC236}">
                <a16:creationId xmlns:a16="http://schemas.microsoft.com/office/drawing/2014/main" id="{D985AFE6-7102-D243-A01D-9FC29916D1B1}"/>
              </a:ext>
            </a:extLst>
          </p:cNvPr>
          <p:cNvSpPr/>
          <p:nvPr/>
        </p:nvSpPr>
        <p:spPr>
          <a:xfrm>
            <a:off x="3965231" y="1689635"/>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8" name="Rectangle 7">
            <a:extLst>
              <a:ext uri="{FF2B5EF4-FFF2-40B4-BE49-F238E27FC236}">
                <a16:creationId xmlns:a16="http://schemas.microsoft.com/office/drawing/2014/main" id="{7BA01146-E04B-35E7-7766-53F7A546ABD5}"/>
              </a:ext>
            </a:extLst>
          </p:cNvPr>
          <p:cNvSpPr/>
          <p:nvPr/>
        </p:nvSpPr>
        <p:spPr>
          <a:xfrm>
            <a:off x="7140058" y="1843217"/>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9" name="Rectangle 8">
            <a:extLst>
              <a:ext uri="{FF2B5EF4-FFF2-40B4-BE49-F238E27FC236}">
                <a16:creationId xmlns:a16="http://schemas.microsoft.com/office/drawing/2014/main" id="{791DFCE2-B54A-84BD-5F3C-29B87BFCFA1A}"/>
              </a:ext>
            </a:extLst>
          </p:cNvPr>
          <p:cNvSpPr/>
          <p:nvPr/>
        </p:nvSpPr>
        <p:spPr>
          <a:xfrm>
            <a:off x="6943206" y="3088719"/>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Somatic Pop Database</a:t>
            </a:r>
          </a:p>
        </p:txBody>
      </p:sp>
    </p:spTree>
    <p:extLst>
      <p:ext uri="{BB962C8B-B14F-4D97-AF65-F5344CB8AC3E}">
        <p14:creationId xmlns:p14="http://schemas.microsoft.com/office/powerpoint/2010/main" val="95597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3E5D-DDDE-0336-D43F-D4EE3B048699}"/>
              </a:ext>
            </a:extLst>
          </p:cNvPr>
          <p:cNvSpPr>
            <a:spLocks noGrp="1"/>
          </p:cNvSpPr>
          <p:nvPr>
            <p:ph type="title"/>
          </p:nvPr>
        </p:nvSpPr>
        <p:spPr/>
        <p:txBody>
          <a:bodyPr/>
          <a:lstStyle/>
          <a:p>
            <a:r>
              <a:rPr lang="en-US" dirty="0"/>
              <a:t>Somatic Tissues as Populations</a:t>
            </a:r>
          </a:p>
        </p:txBody>
      </p:sp>
      <p:grpSp>
        <p:nvGrpSpPr>
          <p:cNvPr id="6" name="Group 5">
            <a:extLst>
              <a:ext uri="{FF2B5EF4-FFF2-40B4-BE49-F238E27FC236}">
                <a16:creationId xmlns:a16="http://schemas.microsoft.com/office/drawing/2014/main" id="{4EC9DB7C-2E52-28EE-D4E1-88C3859EE740}"/>
              </a:ext>
            </a:extLst>
          </p:cNvPr>
          <p:cNvGrpSpPr/>
          <p:nvPr/>
        </p:nvGrpSpPr>
        <p:grpSpPr>
          <a:xfrm>
            <a:off x="459214" y="1393189"/>
            <a:ext cx="3863989" cy="3653157"/>
            <a:chOff x="4825364" y="1464592"/>
            <a:chExt cx="3670339" cy="3621062"/>
          </a:xfrm>
        </p:grpSpPr>
        <p:pic>
          <p:nvPicPr>
            <p:cNvPr id="1026" name="Picture 2">
              <a:extLst>
                <a:ext uri="{FF2B5EF4-FFF2-40B4-BE49-F238E27FC236}">
                  <a16:creationId xmlns:a16="http://schemas.microsoft.com/office/drawing/2014/main" id="{A5447313-5F96-A85D-942A-9CEA14CBF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5364" y="1464592"/>
              <a:ext cx="3628707" cy="36009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2BD294-C5E5-0EAF-264C-A19B9C3CD46A}"/>
                </a:ext>
              </a:extLst>
            </p:cNvPr>
            <p:cNvSpPr txBox="1"/>
            <p:nvPr/>
          </p:nvSpPr>
          <p:spPr>
            <a:xfrm>
              <a:off x="6194650" y="4567031"/>
              <a:ext cx="2301053" cy="518623"/>
            </a:xfrm>
            <a:prstGeom prst="rect">
              <a:avLst/>
            </a:prstGeom>
            <a:noFill/>
          </p:spPr>
          <p:txBody>
            <a:bodyPr wrap="none" rtlCol="0">
              <a:spAutoFit/>
            </a:bodyPr>
            <a:lstStyle/>
            <a:p>
              <a:pPr algn="r"/>
              <a:r>
                <a:rPr lang="en-US" i="1" dirty="0">
                  <a:solidFill>
                    <a:schemeClr val="bg1">
                      <a:lumMod val="75000"/>
                    </a:schemeClr>
                  </a:solidFill>
                </a:rPr>
                <a:t>Metropolis</a:t>
              </a:r>
              <a:r>
                <a:rPr lang="en-US" dirty="0">
                  <a:solidFill>
                    <a:schemeClr val="bg1">
                      <a:lumMod val="75000"/>
                    </a:schemeClr>
                  </a:solidFill>
                </a:rPr>
                <a:t> by George Grosz</a:t>
              </a:r>
            </a:p>
            <a:p>
              <a:pPr algn="r"/>
              <a:r>
                <a:rPr lang="en-US" i="1" dirty="0">
                  <a:solidFill>
                    <a:schemeClr val="bg1">
                      <a:lumMod val="75000"/>
                    </a:schemeClr>
                  </a:solidFill>
                </a:rPr>
                <a:t>1916</a:t>
              </a:r>
            </a:p>
          </p:txBody>
        </p:sp>
      </p:grpSp>
      <p:grpSp>
        <p:nvGrpSpPr>
          <p:cNvPr id="7" name="Group 6">
            <a:extLst>
              <a:ext uri="{FF2B5EF4-FFF2-40B4-BE49-F238E27FC236}">
                <a16:creationId xmlns:a16="http://schemas.microsoft.com/office/drawing/2014/main" id="{B74AD6F0-4E55-EBEE-9070-953CDF2DFDE5}"/>
              </a:ext>
            </a:extLst>
          </p:cNvPr>
          <p:cNvGrpSpPr/>
          <p:nvPr/>
        </p:nvGrpSpPr>
        <p:grpSpPr>
          <a:xfrm>
            <a:off x="4493416" y="1393189"/>
            <a:ext cx="4338884" cy="3192357"/>
            <a:chOff x="462442" y="1279814"/>
            <a:chExt cx="4312757" cy="3020907"/>
          </a:xfrm>
        </p:grpSpPr>
        <p:pic>
          <p:nvPicPr>
            <p:cNvPr id="1028" name="Picture 4">
              <a:extLst>
                <a:ext uri="{FF2B5EF4-FFF2-40B4-BE49-F238E27FC236}">
                  <a16:creationId xmlns:a16="http://schemas.microsoft.com/office/drawing/2014/main" id="{7E779562-E690-5423-4F64-837EEAAED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99" y="1334619"/>
              <a:ext cx="4260300" cy="2966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BF6E3B-8E4F-73F4-DBB4-34EE72923C7C}"/>
                </a:ext>
              </a:extLst>
            </p:cNvPr>
            <p:cNvSpPr txBox="1"/>
            <p:nvPr/>
          </p:nvSpPr>
          <p:spPr>
            <a:xfrm>
              <a:off x="462442" y="1279814"/>
              <a:ext cx="2637313" cy="495120"/>
            </a:xfrm>
            <a:prstGeom prst="rect">
              <a:avLst/>
            </a:prstGeom>
            <a:noFill/>
          </p:spPr>
          <p:txBody>
            <a:bodyPr wrap="none" rtlCol="0">
              <a:spAutoFit/>
            </a:bodyPr>
            <a:lstStyle/>
            <a:p>
              <a:r>
                <a:rPr lang="en-US" i="1" dirty="0" err="1">
                  <a:solidFill>
                    <a:schemeClr val="bg1">
                      <a:lumMod val="75000"/>
                    </a:schemeClr>
                  </a:solidFill>
                </a:rPr>
                <a:t>Manifestacion</a:t>
              </a:r>
              <a:r>
                <a:rPr lang="en-US" dirty="0">
                  <a:solidFill>
                    <a:schemeClr val="bg1">
                      <a:lumMod val="75000"/>
                    </a:schemeClr>
                  </a:solidFill>
                </a:rPr>
                <a:t> by Antonio </a:t>
              </a:r>
              <a:r>
                <a:rPr lang="en-US" dirty="0" err="1">
                  <a:solidFill>
                    <a:schemeClr val="bg1">
                      <a:lumMod val="75000"/>
                    </a:schemeClr>
                  </a:solidFill>
                </a:rPr>
                <a:t>Berni</a:t>
              </a:r>
              <a:endParaRPr lang="en-US" dirty="0">
                <a:solidFill>
                  <a:schemeClr val="bg1">
                    <a:lumMod val="75000"/>
                  </a:schemeClr>
                </a:solidFill>
              </a:endParaRPr>
            </a:p>
            <a:p>
              <a:r>
                <a:rPr lang="en-US" i="1" dirty="0">
                  <a:solidFill>
                    <a:schemeClr val="bg1">
                      <a:lumMod val="75000"/>
                    </a:schemeClr>
                  </a:solidFill>
                </a:rPr>
                <a:t>1934, MALBA</a:t>
              </a:r>
            </a:p>
          </p:txBody>
        </p:sp>
      </p:grpSp>
    </p:spTree>
    <p:extLst>
      <p:ext uri="{BB962C8B-B14F-4D97-AF65-F5344CB8AC3E}">
        <p14:creationId xmlns:p14="http://schemas.microsoft.com/office/powerpoint/2010/main" val="2671123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E008-CD26-0D0F-7F40-DF229C2E859E}"/>
              </a:ext>
            </a:extLst>
          </p:cNvPr>
          <p:cNvSpPr>
            <a:spLocks noGrp="1"/>
          </p:cNvSpPr>
          <p:nvPr>
            <p:ph type="title"/>
          </p:nvPr>
        </p:nvSpPr>
        <p:spPr/>
        <p:txBody>
          <a:bodyPr/>
          <a:lstStyle/>
          <a:p>
            <a:r>
              <a:rPr lang="en-US" dirty="0"/>
              <a:t>Filtering by integrating calls</a:t>
            </a:r>
          </a:p>
        </p:txBody>
      </p:sp>
      <p:pic>
        <p:nvPicPr>
          <p:cNvPr id="3074" name="Picture 2" descr="Integrated data set for comparing and contrasting multiple tumor... |  Download Scientific Diagram">
            <a:extLst>
              <a:ext uri="{FF2B5EF4-FFF2-40B4-BE49-F238E27FC236}">
                <a16:creationId xmlns:a16="http://schemas.microsoft.com/office/drawing/2014/main" id="{27430B1A-AD71-3C4F-F71F-EB71FC7AD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66" y="1300480"/>
            <a:ext cx="4756277" cy="3497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5E1882-A094-7463-36AB-992E0ABA2CB8}"/>
              </a:ext>
            </a:extLst>
          </p:cNvPr>
          <p:cNvPicPr>
            <a:picLocks noChangeAspect="1"/>
          </p:cNvPicPr>
          <p:nvPr/>
        </p:nvPicPr>
        <p:blipFill>
          <a:blip r:embed="rId3"/>
          <a:stretch>
            <a:fillRect/>
          </a:stretch>
        </p:blipFill>
        <p:spPr>
          <a:xfrm>
            <a:off x="5442044" y="1435947"/>
            <a:ext cx="3390256" cy="2813472"/>
          </a:xfrm>
          <a:prstGeom prst="rect">
            <a:avLst/>
          </a:prstGeom>
        </p:spPr>
      </p:pic>
      <p:sp>
        <p:nvSpPr>
          <p:cNvPr id="6" name="TextBox 5">
            <a:extLst>
              <a:ext uri="{FF2B5EF4-FFF2-40B4-BE49-F238E27FC236}">
                <a16:creationId xmlns:a16="http://schemas.microsoft.com/office/drawing/2014/main" id="{B860B409-6439-86EA-2798-ABC120E8AA34}"/>
              </a:ext>
            </a:extLst>
          </p:cNvPr>
          <p:cNvSpPr txBox="1"/>
          <p:nvPr/>
        </p:nvSpPr>
        <p:spPr>
          <a:xfrm>
            <a:off x="6050175" y="4359864"/>
            <a:ext cx="2173993" cy="307777"/>
          </a:xfrm>
          <a:prstGeom prst="rect">
            <a:avLst/>
          </a:prstGeom>
          <a:noFill/>
        </p:spPr>
        <p:txBody>
          <a:bodyPr wrap="none" rtlCol="0">
            <a:spAutoFit/>
          </a:bodyPr>
          <a:lstStyle/>
          <a:p>
            <a:r>
              <a:rPr lang="en-US" dirty="0"/>
              <a:t>Integrating across callers</a:t>
            </a:r>
          </a:p>
        </p:txBody>
      </p:sp>
      <p:sp>
        <p:nvSpPr>
          <p:cNvPr id="9" name="TextBox 8">
            <a:extLst>
              <a:ext uri="{FF2B5EF4-FFF2-40B4-BE49-F238E27FC236}">
                <a16:creationId xmlns:a16="http://schemas.microsoft.com/office/drawing/2014/main" id="{EE0182F9-C10A-299E-6A71-38FD8297C1CF}"/>
              </a:ext>
            </a:extLst>
          </p:cNvPr>
          <p:cNvSpPr txBox="1"/>
          <p:nvPr/>
        </p:nvSpPr>
        <p:spPr>
          <a:xfrm>
            <a:off x="1495351" y="4395253"/>
            <a:ext cx="2661306" cy="307777"/>
          </a:xfrm>
          <a:prstGeom prst="rect">
            <a:avLst/>
          </a:prstGeom>
          <a:solidFill>
            <a:schemeClr val="bg1"/>
          </a:solidFill>
        </p:spPr>
        <p:txBody>
          <a:bodyPr wrap="none" rtlCol="0">
            <a:spAutoFit/>
          </a:bodyPr>
          <a:lstStyle/>
          <a:p>
            <a:r>
              <a:rPr lang="en-US" dirty="0"/>
              <a:t>Integrating across technologies</a:t>
            </a:r>
          </a:p>
        </p:txBody>
      </p:sp>
    </p:spTree>
    <p:extLst>
      <p:ext uri="{BB962C8B-B14F-4D97-AF65-F5344CB8AC3E}">
        <p14:creationId xmlns:p14="http://schemas.microsoft.com/office/powerpoint/2010/main" val="628621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4A700C-C787-2FC0-0A74-BF12B505C0AD}"/>
              </a:ext>
            </a:extLst>
          </p:cNvPr>
          <p:cNvPicPr>
            <a:picLocks noChangeAspect="1"/>
          </p:cNvPicPr>
          <p:nvPr/>
        </p:nvPicPr>
        <p:blipFill>
          <a:blip r:embed="rId2"/>
          <a:stretch>
            <a:fillRect/>
          </a:stretch>
        </p:blipFill>
        <p:spPr>
          <a:xfrm>
            <a:off x="4886516" y="1093696"/>
            <a:ext cx="4160755" cy="3754967"/>
          </a:xfrm>
          <a:prstGeom prst="rect">
            <a:avLst/>
          </a:prstGeom>
        </p:spPr>
      </p:pic>
      <p:sp>
        <p:nvSpPr>
          <p:cNvPr id="2" name="Title 1">
            <a:extLst>
              <a:ext uri="{FF2B5EF4-FFF2-40B4-BE49-F238E27FC236}">
                <a16:creationId xmlns:a16="http://schemas.microsoft.com/office/drawing/2014/main" id="{5E5C99D3-97A0-7365-8104-CCA7485CF721}"/>
              </a:ext>
            </a:extLst>
          </p:cNvPr>
          <p:cNvSpPr>
            <a:spLocks noGrp="1"/>
          </p:cNvSpPr>
          <p:nvPr>
            <p:ph type="title"/>
          </p:nvPr>
        </p:nvSpPr>
        <p:spPr/>
        <p:txBody>
          <a:bodyPr/>
          <a:lstStyle/>
          <a:p>
            <a:r>
              <a:rPr lang="en-US" dirty="0"/>
              <a:t>Validating across variant types</a:t>
            </a:r>
          </a:p>
        </p:txBody>
      </p:sp>
      <p:pic>
        <p:nvPicPr>
          <p:cNvPr id="4" name="Picture 3">
            <a:extLst>
              <a:ext uri="{FF2B5EF4-FFF2-40B4-BE49-F238E27FC236}">
                <a16:creationId xmlns:a16="http://schemas.microsoft.com/office/drawing/2014/main" id="{E66B3D4B-62AD-4E82-D387-DFA1A483DAB7}"/>
              </a:ext>
            </a:extLst>
          </p:cNvPr>
          <p:cNvPicPr>
            <a:picLocks noChangeAspect="1"/>
          </p:cNvPicPr>
          <p:nvPr/>
        </p:nvPicPr>
        <p:blipFill>
          <a:blip r:embed="rId3"/>
          <a:stretch>
            <a:fillRect/>
          </a:stretch>
        </p:blipFill>
        <p:spPr>
          <a:xfrm>
            <a:off x="96729" y="1588150"/>
            <a:ext cx="5236424" cy="3010944"/>
          </a:xfrm>
          <a:prstGeom prst="rect">
            <a:avLst/>
          </a:prstGeom>
        </p:spPr>
      </p:pic>
    </p:spTree>
    <p:extLst>
      <p:ext uri="{BB962C8B-B14F-4D97-AF65-F5344CB8AC3E}">
        <p14:creationId xmlns:p14="http://schemas.microsoft.com/office/powerpoint/2010/main" val="1512102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Remember: this is part of a bigger pipeline</a:t>
            </a:r>
            <a:endParaRPr dirty="0"/>
          </a:p>
        </p:txBody>
      </p:sp>
      <p:pic>
        <p:nvPicPr>
          <p:cNvPr id="600" name="Google Shape;600;p58"/>
          <p:cNvPicPr preferRelativeResize="0"/>
          <p:nvPr/>
        </p:nvPicPr>
        <p:blipFill>
          <a:blip r:embed="rId3">
            <a:alphaModFix/>
          </a:blip>
          <a:stretch>
            <a:fillRect/>
          </a:stretch>
        </p:blipFill>
        <p:spPr>
          <a:xfrm>
            <a:off x="759825" y="1300012"/>
            <a:ext cx="7238424" cy="31213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Conclusions</a:t>
            </a:r>
            <a:endParaRPr dirty="0"/>
          </a:p>
        </p:txBody>
      </p:sp>
      <p:sp>
        <p:nvSpPr>
          <p:cNvPr id="606" name="Google Shape;606;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If you just want to get SSV calls: BWA mem + MuTect2</a:t>
            </a:r>
            <a:endParaRPr dirty="0"/>
          </a:p>
          <a:p>
            <a:pPr marL="457200" lvl="0" indent="-342900" algn="l" rtl="0">
              <a:spcBef>
                <a:spcPts val="0"/>
              </a:spcBef>
              <a:spcAft>
                <a:spcPts val="0"/>
              </a:spcAft>
              <a:buSzPts val="1800"/>
              <a:buChar char="●"/>
            </a:pPr>
            <a:r>
              <a:rPr lang="en" dirty="0"/>
              <a:t>Variant calls are almost useless without annotation</a:t>
            </a:r>
            <a:endParaRPr dirty="0"/>
          </a:p>
          <a:p>
            <a:pPr marL="457200" lvl="0" indent="-342900" algn="l" rtl="0">
              <a:spcBef>
                <a:spcPts val="0"/>
              </a:spcBef>
              <a:spcAft>
                <a:spcPts val="0"/>
              </a:spcAft>
              <a:buSzPts val="1800"/>
              <a:buChar char="●"/>
            </a:pPr>
            <a:r>
              <a:rPr lang="en" dirty="0"/>
              <a:t>Filter your calls extensively</a:t>
            </a:r>
            <a:endParaRPr dirty="0"/>
          </a:p>
          <a:p>
            <a:pPr marL="45720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
              <a:t>Tumors are complex, and somatic calling is full of sources of error</a:t>
            </a:r>
            <a:endParaRPr dirty="0"/>
          </a:p>
          <a:p>
            <a:pPr marL="457200" lvl="0" indent="-342900" algn="l" rtl="0">
              <a:spcBef>
                <a:spcPts val="0"/>
              </a:spcBef>
              <a:spcAft>
                <a:spcPts val="0"/>
              </a:spcAft>
              <a:buSzPts val="1800"/>
              <a:buChar char="●"/>
            </a:pPr>
            <a:r>
              <a:rPr lang="en" dirty="0"/>
              <a:t>Be careful, think statistically, and consider common sources of error</a:t>
            </a:r>
            <a:endParaRPr dirty="0"/>
          </a:p>
          <a:p>
            <a:pPr marL="457200" lvl="0" indent="-342900" algn="l" rtl="0">
              <a:spcBef>
                <a:spcPts val="0"/>
              </a:spcBef>
              <a:spcAft>
                <a:spcPts val="0"/>
              </a:spcAft>
              <a:buSzPts val="1800"/>
              <a:buChar char="●"/>
            </a:pPr>
            <a:r>
              <a:rPr lang="en" dirty="0"/>
              <a:t>Expectations from one study (e.g., SSV burden) may or may not apply in others</a:t>
            </a: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812-C4FB-40E0-7510-E6CA8BF42654}"/>
              </a:ext>
            </a:extLst>
          </p:cNvPr>
          <p:cNvSpPr>
            <a:spLocks noGrp="1"/>
          </p:cNvSpPr>
          <p:nvPr>
            <p:ph type="title"/>
          </p:nvPr>
        </p:nvSpPr>
        <p:spPr/>
        <p:txBody>
          <a:bodyPr/>
          <a:lstStyle/>
          <a:p>
            <a:r>
              <a:rPr lang="en-US" dirty="0"/>
              <a:t>Validating Variants</a:t>
            </a:r>
          </a:p>
        </p:txBody>
      </p:sp>
      <p:sp>
        <p:nvSpPr>
          <p:cNvPr id="3" name="Text Placeholder 2">
            <a:extLst>
              <a:ext uri="{FF2B5EF4-FFF2-40B4-BE49-F238E27FC236}">
                <a16:creationId xmlns:a16="http://schemas.microsoft.com/office/drawing/2014/main" id="{2E4AD419-0309-1AE1-F2D5-E4A16E3CA400}"/>
              </a:ext>
            </a:extLst>
          </p:cNvPr>
          <p:cNvSpPr>
            <a:spLocks noGrp="1"/>
          </p:cNvSpPr>
          <p:nvPr>
            <p:ph type="body" idx="1"/>
          </p:nvPr>
        </p:nvSpPr>
        <p:spPr/>
        <p:txBody>
          <a:bodyPr/>
          <a:lstStyle/>
          <a:p>
            <a:r>
              <a:rPr lang="en-US" dirty="0"/>
              <a:t>In addition to filtering</a:t>
            </a:r>
          </a:p>
        </p:txBody>
      </p:sp>
    </p:spTree>
    <p:extLst>
      <p:ext uri="{BB962C8B-B14F-4D97-AF65-F5344CB8AC3E}">
        <p14:creationId xmlns:p14="http://schemas.microsoft.com/office/powerpoint/2010/main" val="402311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23BB-FA78-A404-5CAE-D7F1EDE71D09}"/>
              </a:ext>
            </a:extLst>
          </p:cNvPr>
          <p:cNvSpPr>
            <a:spLocks noGrp="1"/>
          </p:cNvSpPr>
          <p:nvPr>
            <p:ph type="title"/>
          </p:nvPr>
        </p:nvSpPr>
        <p:spPr/>
        <p:txBody>
          <a:bodyPr/>
          <a:lstStyle/>
          <a:p>
            <a:r>
              <a:rPr lang="en-US" dirty="0"/>
              <a:t>Somatic Clonal Expansion</a:t>
            </a:r>
          </a:p>
        </p:txBody>
      </p:sp>
      <p:pic>
        <p:nvPicPr>
          <p:cNvPr id="2050" name="Picture 2" descr="figure 1">
            <a:extLst>
              <a:ext uri="{FF2B5EF4-FFF2-40B4-BE49-F238E27FC236}">
                <a16:creationId xmlns:a16="http://schemas.microsoft.com/office/drawing/2014/main" id="{F2A90AEE-DD36-7C62-4969-BC7A433EF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8" y="1300163"/>
            <a:ext cx="6524625" cy="2543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120066-BA52-20D7-7A41-F1833F702F93}"/>
              </a:ext>
            </a:extLst>
          </p:cNvPr>
          <p:cNvSpPr txBox="1"/>
          <p:nvPr/>
        </p:nvSpPr>
        <p:spPr>
          <a:xfrm>
            <a:off x="1309688" y="4175255"/>
            <a:ext cx="6576378" cy="738664"/>
          </a:xfrm>
          <a:prstGeom prst="rect">
            <a:avLst/>
          </a:prstGeom>
          <a:noFill/>
        </p:spPr>
        <p:txBody>
          <a:bodyPr wrap="square" rtlCol="0">
            <a:spAutoFit/>
          </a:bodyPr>
          <a:lstStyle/>
          <a:p>
            <a:r>
              <a:rPr lang="en-US" dirty="0">
                <a:latin typeface="+mn-lt"/>
              </a:rPr>
              <a:t>An illustration of </a:t>
            </a:r>
            <a:r>
              <a:rPr lang="en-US" dirty="0">
                <a:solidFill>
                  <a:srgbClr val="333333"/>
                </a:solidFill>
                <a:latin typeface="+mn-lt"/>
              </a:rPr>
              <a:t>m</a:t>
            </a:r>
            <a:r>
              <a:rPr lang="en-US" b="0" i="0" dirty="0">
                <a:solidFill>
                  <a:srgbClr val="333333"/>
                </a:solidFill>
                <a:effectLst/>
                <a:latin typeface="+mn-lt"/>
              </a:rPr>
              <a:t>utant cell colonization of healthy esophageal epithelium with age, from (</a:t>
            </a:r>
            <a:r>
              <a:rPr lang="en-US" b="0" i="0" dirty="0" err="1">
                <a:solidFill>
                  <a:srgbClr val="333333"/>
                </a:solidFill>
                <a:effectLst/>
                <a:latin typeface="+mn-lt"/>
              </a:rPr>
              <a:t>Martincorena</a:t>
            </a:r>
            <a:r>
              <a:rPr lang="en-US" b="0" i="0" dirty="0">
                <a:solidFill>
                  <a:srgbClr val="333333"/>
                </a:solidFill>
                <a:effectLst/>
                <a:latin typeface="+mn-lt"/>
              </a:rPr>
              <a:t> 2019). Normal tissues contain diverse populations of cells with distinct somatic ancestries.</a:t>
            </a:r>
          </a:p>
        </p:txBody>
      </p:sp>
      <p:cxnSp>
        <p:nvCxnSpPr>
          <p:cNvPr id="6" name="Straight Arrow Connector 5">
            <a:extLst>
              <a:ext uri="{FF2B5EF4-FFF2-40B4-BE49-F238E27FC236}">
                <a16:creationId xmlns:a16="http://schemas.microsoft.com/office/drawing/2014/main" id="{AEFCBE61-DAF7-F52C-92DC-DE2CC2415F3A}"/>
              </a:ext>
            </a:extLst>
          </p:cNvPr>
          <p:cNvCxnSpPr/>
          <p:nvPr/>
        </p:nvCxnSpPr>
        <p:spPr>
          <a:xfrm>
            <a:off x="1309688" y="4003043"/>
            <a:ext cx="6524625" cy="0"/>
          </a:xfrm>
          <a:prstGeom prst="straightConnector1">
            <a:avLst/>
          </a:prstGeom>
          <a:ln w="127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8F5C2A-0B1B-18B6-570E-61F1574F9242}"/>
              </a:ext>
            </a:extLst>
          </p:cNvPr>
          <p:cNvSpPr txBox="1"/>
          <p:nvPr/>
        </p:nvSpPr>
        <p:spPr>
          <a:xfrm>
            <a:off x="1309687" y="3798656"/>
            <a:ext cx="450764" cy="261610"/>
          </a:xfrm>
          <a:prstGeom prst="rect">
            <a:avLst/>
          </a:prstGeom>
          <a:noFill/>
        </p:spPr>
        <p:txBody>
          <a:bodyPr wrap="none" rtlCol="0">
            <a:spAutoFit/>
          </a:bodyPr>
          <a:lstStyle/>
          <a:p>
            <a:r>
              <a:rPr lang="en-US" sz="1100" dirty="0"/>
              <a:t>time</a:t>
            </a:r>
            <a:endParaRPr lang="en-US" sz="1200" dirty="0"/>
          </a:p>
        </p:txBody>
      </p:sp>
    </p:spTree>
    <p:extLst>
      <p:ext uri="{BB962C8B-B14F-4D97-AF65-F5344CB8AC3E}">
        <p14:creationId xmlns:p14="http://schemas.microsoft.com/office/powerpoint/2010/main" val="340358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Group 218">
            <a:extLst>
              <a:ext uri="{FF2B5EF4-FFF2-40B4-BE49-F238E27FC236}">
                <a16:creationId xmlns:a16="http://schemas.microsoft.com/office/drawing/2014/main" id="{F30BDF36-0806-A8A3-9D7A-81C08D9E5249}"/>
              </a:ext>
            </a:extLst>
          </p:cNvPr>
          <p:cNvGrpSpPr/>
          <p:nvPr/>
        </p:nvGrpSpPr>
        <p:grpSpPr>
          <a:xfrm>
            <a:off x="1828886" y="2213485"/>
            <a:ext cx="1842267" cy="1488626"/>
            <a:chOff x="-407039" y="2124314"/>
            <a:chExt cx="2165352" cy="1691841"/>
          </a:xfrm>
        </p:grpSpPr>
        <p:grpSp>
          <p:nvGrpSpPr>
            <p:cNvPr id="220" name="Group 219">
              <a:extLst>
                <a:ext uri="{FF2B5EF4-FFF2-40B4-BE49-F238E27FC236}">
                  <a16:creationId xmlns:a16="http://schemas.microsoft.com/office/drawing/2014/main" id="{1540C069-0EAB-C1F2-60DC-91D2F42C0751}"/>
                </a:ext>
              </a:extLst>
            </p:cNvPr>
            <p:cNvGrpSpPr/>
            <p:nvPr/>
          </p:nvGrpSpPr>
          <p:grpSpPr>
            <a:xfrm>
              <a:off x="-73452" y="2124314"/>
              <a:ext cx="1831765" cy="1289138"/>
              <a:chOff x="1954739" y="3362963"/>
              <a:chExt cx="1831765" cy="1289138"/>
            </a:xfrm>
          </p:grpSpPr>
          <p:pic>
            <p:nvPicPr>
              <p:cNvPr id="242" name="Picture 241">
                <a:extLst>
                  <a:ext uri="{FF2B5EF4-FFF2-40B4-BE49-F238E27FC236}">
                    <a16:creationId xmlns:a16="http://schemas.microsoft.com/office/drawing/2014/main" id="{0674DAD4-9B09-8950-E70F-0616B8D53E43}"/>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43" name="Picture 242">
                <a:extLst>
                  <a:ext uri="{FF2B5EF4-FFF2-40B4-BE49-F238E27FC236}">
                    <a16:creationId xmlns:a16="http://schemas.microsoft.com/office/drawing/2014/main" id="{3F418A45-2BD0-8860-3885-D4B12060A312}"/>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44" name="Picture 243">
                <a:extLst>
                  <a:ext uri="{FF2B5EF4-FFF2-40B4-BE49-F238E27FC236}">
                    <a16:creationId xmlns:a16="http://schemas.microsoft.com/office/drawing/2014/main" id="{957E7875-4DAE-C41C-DA5C-02E8E6B92BBE}"/>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45" name="Picture 244">
                <a:extLst>
                  <a:ext uri="{FF2B5EF4-FFF2-40B4-BE49-F238E27FC236}">
                    <a16:creationId xmlns:a16="http://schemas.microsoft.com/office/drawing/2014/main" id="{15235528-3A19-1D5F-8454-E08763A3642F}"/>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246" name="Picture 245">
                <a:extLst>
                  <a:ext uri="{FF2B5EF4-FFF2-40B4-BE49-F238E27FC236}">
                    <a16:creationId xmlns:a16="http://schemas.microsoft.com/office/drawing/2014/main" id="{ECD7298E-A35B-3094-3428-83101BDF9DF6}"/>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247" name="Picture 246">
                <a:extLst>
                  <a:ext uri="{FF2B5EF4-FFF2-40B4-BE49-F238E27FC236}">
                    <a16:creationId xmlns:a16="http://schemas.microsoft.com/office/drawing/2014/main" id="{5DB4257D-3252-906B-0E71-0EB1F2336D8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248" name="Picture 247">
                <a:extLst>
                  <a:ext uri="{FF2B5EF4-FFF2-40B4-BE49-F238E27FC236}">
                    <a16:creationId xmlns:a16="http://schemas.microsoft.com/office/drawing/2014/main" id="{402CE66F-6CFA-448D-97C0-8780568B0D86}"/>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249" name="Picture 248">
                <a:extLst>
                  <a:ext uri="{FF2B5EF4-FFF2-40B4-BE49-F238E27FC236}">
                    <a16:creationId xmlns:a16="http://schemas.microsoft.com/office/drawing/2014/main" id="{C1BFD621-7E0B-E610-30D6-81DE93D8E406}"/>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250" name="Picture 249">
                <a:extLst>
                  <a:ext uri="{FF2B5EF4-FFF2-40B4-BE49-F238E27FC236}">
                    <a16:creationId xmlns:a16="http://schemas.microsoft.com/office/drawing/2014/main" id="{98BCFAFF-4B1E-72D3-40D1-923707E7F45A}"/>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251" name="Picture 250">
                <a:extLst>
                  <a:ext uri="{FF2B5EF4-FFF2-40B4-BE49-F238E27FC236}">
                    <a16:creationId xmlns:a16="http://schemas.microsoft.com/office/drawing/2014/main" id="{94CDFD38-5597-D054-DFE1-0EA6C52A2A2B}"/>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52" name="Picture 251">
                <a:extLst>
                  <a:ext uri="{FF2B5EF4-FFF2-40B4-BE49-F238E27FC236}">
                    <a16:creationId xmlns:a16="http://schemas.microsoft.com/office/drawing/2014/main" id="{FAD3D876-DDFC-3451-1C14-8EBF2DE4F47A}"/>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53" name="Picture 252">
                <a:extLst>
                  <a:ext uri="{FF2B5EF4-FFF2-40B4-BE49-F238E27FC236}">
                    <a16:creationId xmlns:a16="http://schemas.microsoft.com/office/drawing/2014/main" id="{C00E31D8-FBBB-D4D0-AB3D-EDFDAB46BB4A}"/>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54" name="Picture 253">
                <a:extLst>
                  <a:ext uri="{FF2B5EF4-FFF2-40B4-BE49-F238E27FC236}">
                    <a16:creationId xmlns:a16="http://schemas.microsoft.com/office/drawing/2014/main" id="{C0C906A4-69D1-5A13-77B4-CEDBBFF2485D}"/>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55" name="Picture 254">
                <a:extLst>
                  <a:ext uri="{FF2B5EF4-FFF2-40B4-BE49-F238E27FC236}">
                    <a16:creationId xmlns:a16="http://schemas.microsoft.com/office/drawing/2014/main" id="{5E8CB612-7594-8D06-2FD5-39E08F612044}"/>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56" name="Picture 255">
                <a:extLst>
                  <a:ext uri="{FF2B5EF4-FFF2-40B4-BE49-F238E27FC236}">
                    <a16:creationId xmlns:a16="http://schemas.microsoft.com/office/drawing/2014/main" id="{8ED3AD0B-0908-13F7-6F2D-89D900F9544E}"/>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57" name="Picture 256">
                <a:extLst>
                  <a:ext uri="{FF2B5EF4-FFF2-40B4-BE49-F238E27FC236}">
                    <a16:creationId xmlns:a16="http://schemas.microsoft.com/office/drawing/2014/main" id="{0E35BAF5-7246-B9D0-FF7A-EB41904966D3}"/>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258" name="Picture 257">
                <a:extLst>
                  <a:ext uri="{FF2B5EF4-FFF2-40B4-BE49-F238E27FC236}">
                    <a16:creationId xmlns:a16="http://schemas.microsoft.com/office/drawing/2014/main" id="{6F04B9D1-92A7-DF0C-76CD-D720066E105A}"/>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259" name="Picture 258">
                <a:extLst>
                  <a:ext uri="{FF2B5EF4-FFF2-40B4-BE49-F238E27FC236}">
                    <a16:creationId xmlns:a16="http://schemas.microsoft.com/office/drawing/2014/main" id="{7BBB3F4E-8396-E4E5-39E7-D59A07147AE1}"/>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260" name="Picture 259">
                <a:extLst>
                  <a:ext uri="{FF2B5EF4-FFF2-40B4-BE49-F238E27FC236}">
                    <a16:creationId xmlns:a16="http://schemas.microsoft.com/office/drawing/2014/main" id="{4CEA9572-3EC5-E3AB-BD10-6EE2D7DFF5D2}"/>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261" name="Picture 260">
                <a:extLst>
                  <a:ext uri="{FF2B5EF4-FFF2-40B4-BE49-F238E27FC236}">
                    <a16:creationId xmlns:a16="http://schemas.microsoft.com/office/drawing/2014/main" id="{79BDCD0A-F48E-CC80-CAF1-A11E4F4A73D2}"/>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221" name="Group 220">
              <a:extLst>
                <a:ext uri="{FF2B5EF4-FFF2-40B4-BE49-F238E27FC236}">
                  <a16:creationId xmlns:a16="http://schemas.microsoft.com/office/drawing/2014/main" id="{1F6D687C-04E8-B3B2-09FC-F0CAC442177A}"/>
                </a:ext>
              </a:extLst>
            </p:cNvPr>
            <p:cNvGrpSpPr/>
            <p:nvPr/>
          </p:nvGrpSpPr>
          <p:grpSpPr>
            <a:xfrm>
              <a:off x="-407039" y="2527017"/>
              <a:ext cx="1831765" cy="1289138"/>
              <a:chOff x="1954739" y="3362963"/>
              <a:chExt cx="1831765" cy="1289138"/>
            </a:xfrm>
          </p:grpSpPr>
          <p:pic>
            <p:nvPicPr>
              <p:cNvPr id="222" name="Picture 221">
                <a:extLst>
                  <a:ext uri="{FF2B5EF4-FFF2-40B4-BE49-F238E27FC236}">
                    <a16:creationId xmlns:a16="http://schemas.microsoft.com/office/drawing/2014/main" id="{5805FFE8-B574-254B-57DD-1AD7A51542C1}"/>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23" name="Picture 222">
                <a:extLst>
                  <a:ext uri="{FF2B5EF4-FFF2-40B4-BE49-F238E27FC236}">
                    <a16:creationId xmlns:a16="http://schemas.microsoft.com/office/drawing/2014/main" id="{1728D7AC-5C20-5FA3-451B-74BE2694D929}"/>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24" name="Picture 223">
                <a:extLst>
                  <a:ext uri="{FF2B5EF4-FFF2-40B4-BE49-F238E27FC236}">
                    <a16:creationId xmlns:a16="http://schemas.microsoft.com/office/drawing/2014/main" id="{CBD8962F-1C88-A7F7-A594-15C8EB60AA88}"/>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25" name="Picture 224">
                <a:extLst>
                  <a:ext uri="{FF2B5EF4-FFF2-40B4-BE49-F238E27FC236}">
                    <a16:creationId xmlns:a16="http://schemas.microsoft.com/office/drawing/2014/main" id="{BC1E2211-1D65-9060-20EE-F1B46480F9A7}"/>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226" name="Picture 225">
                <a:extLst>
                  <a:ext uri="{FF2B5EF4-FFF2-40B4-BE49-F238E27FC236}">
                    <a16:creationId xmlns:a16="http://schemas.microsoft.com/office/drawing/2014/main" id="{875DDDDF-839F-48D3-CA48-FB8AE09C89B6}"/>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227" name="Picture 226">
                <a:extLst>
                  <a:ext uri="{FF2B5EF4-FFF2-40B4-BE49-F238E27FC236}">
                    <a16:creationId xmlns:a16="http://schemas.microsoft.com/office/drawing/2014/main" id="{235AA0AE-C49F-AE53-B04C-A8F385D3AAD9}"/>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228" name="Picture 227">
                <a:extLst>
                  <a:ext uri="{FF2B5EF4-FFF2-40B4-BE49-F238E27FC236}">
                    <a16:creationId xmlns:a16="http://schemas.microsoft.com/office/drawing/2014/main" id="{91791E98-DE9B-7D26-4888-A18D4458F78E}"/>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229" name="Picture 228">
                <a:extLst>
                  <a:ext uri="{FF2B5EF4-FFF2-40B4-BE49-F238E27FC236}">
                    <a16:creationId xmlns:a16="http://schemas.microsoft.com/office/drawing/2014/main" id="{CDEC4F46-86CE-9E9F-7B15-0169CAD359E2}"/>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230" name="Picture 229">
                <a:extLst>
                  <a:ext uri="{FF2B5EF4-FFF2-40B4-BE49-F238E27FC236}">
                    <a16:creationId xmlns:a16="http://schemas.microsoft.com/office/drawing/2014/main" id="{FA895690-2E51-31DE-B6CA-C2D5ABA42D7B}"/>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231" name="Picture 230">
                <a:extLst>
                  <a:ext uri="{FF2B5EF4-FFF2-40B4-BE49-F238E27FC236}">
                    <a16:creationId xmlns:a16="http://schemas.microsoft.com/office/drawing/2014/main" id="{70323452-BC01-C413-7FF4-A493853D90CD}"/>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32" name="Picture 231">
                <a:extLst>
                  <a:ext uri="{FF2B5EF4-FFF2-40B4-BE49-F238E27FC236}">
                    <a16:creationId xmlns:a16="http://schemas.microsoft.com/office/drawing/2014/main" id="{6CB11CDA-F499-65CB-9EF4-833DB6E63FA7}"/>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33" name="Picture 232">
                <a:extLst>
                  <a:ext uri="{FF2B5EF4-FFF2-40B4-BE49-F238E27FC236}">
                    <a16:creationId xmlns:a16="http://schemas.microsoft.com/office/drawing/2014/main" id="{81960E40-0052-1382-F46A-4E1CCA233CFC}"/>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34" name="Picture 233">
                <a:extLst>
                  <a:ext uri="{FF2B5EF4-FFF2-40B4-BE49-F238E27FC236}">
                    <a16:creationId xmlns:a16="http://schemas.microsoft.com/office/drawing/2014/main" id="{35DE10F2-3F46-2774-3BCE-0EE22585D2F8}"/>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35" name="Picture 234">
                <a:extLst>
                  <a:ext uri="{FF2B5EF4-FFF2-40B4-BE49-F238E27FC236}">
                    <a16:creationId xmlns:a16="http://schemas.microsoft.com/office/drawing/2014/main" id="{2A2316A0-3005-A427-27BE-0134D7A08A76}"/>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36" name="Picture 235">
                <a:extLst>
                  <a:ext uri="{FF2B5EF4-FFF2-40B4-BE49-F238E27FC236}">
                    <a16:creationId xmlns:a16="http://schemas.microsoft.com/office/drawing/2014/main" id="{FFC34C69-B861-63B4-724D-6C50AEAFDCF3}"/>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37" name="Picture 236">
                <a:extLst>
                  <a:ext uri="{FF2B5EF4-FFF2-40B4-BE49-F238E27FC236}">
                    <a16:creationId xmlns:a16="http://schemas.microsoft.com/office/drawing/2014/main" id="{FF47ACB4-A145-4194-4731-381758B51059}"/>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238" name="Picture 237">
                <a:extLst>
                  <a:ext uri="{FF2B5EF4-FFF2-40B4-BE49-F238E27FC236}">
                    <a16:creationId xmlns:a16="http://schemas.microsoft.com/office/drawing/2014/main" id="{F3EB555F-DBD3-1142-B089-048E773012A0}"/>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239" name="Picture 238">
                <a:extLst>
                  <a:ext uri="{FF2B5EF4-FFF2-40B4-BE49-F238E27FC236}">
                    <a16:creationId xmlns:a16="http://schemas.microsoft.com/office/drawing/2014/main" id="{AE2A6291-CAEC-7091-9195-D14A908EB957}"/>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240" name="Picture 239">
                <a:extLst>
                  <a:ext uri="{FF2B5EF4-FFF2-40B4-BE49-F238E27FC236}">
                    <a16:creationId xmlns:a16="http://schemas.microsoft.com/office/drawing/2014/main" id="{E8FE98B6-47B2-1319-0B5C-92E5532EC3D3}"/>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241" name="Picture 240">
                <a:extLst>
                  <a:ext uri="{FF2B5EF4-FFF2-40B4-BE49-F238E27FC236}">
                    <a16:creationId xmlns:a16="http://schemas.microsoft.com/office/drawing/2014/main" id="{B1C9932C-1A46-2348-AC7A-7E4AE7890B19}"/>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176" name="Group 175">
            <a:extLst>
              <a:ext uri="{FF2B5EF4-FFF2-40B4-BE49-F238E27FC236}">
                <a16:creationId xmlns:a16="http://schemas.microsoft.com/office/drawing/2014/main" id="{34CDCA73-8EBE-0E14-4753-D5E6B02BCE02}"/>
              </a:ext>
            </a:extLst>
          </p:cNvPr>
          <p:cNvGrpSpPr/>
          <p:nvPr/>
        </p:nvGrpSpPr>
        <p:grpSpPr>
          <a:xfrm>
            <a:off x="4247307" y="2662573"/>
            <a:ext cx="1842267" cy="1488626"/>
            <a:chOff x="-407039" y="2124314"/>
            <a:chExt cx="2165352" cy="1691841"/>
          </a:xfrm>
        </p:grpSpPr>
        <p:grpSp>
          <p:nvGrpSpPr>
            <p:cNvPr id="177" name="Group 176">
              <a:extLst>
                <a:ext uri="{FF2B5EF4-FFF2-40B4-BE49-F238E27FC236}">
                  <a16:creationId xmlns:a16="http://schemas.microsoft.com/office/drawing/2014/main" id="{5272A794-339C-4335-498C-95FF408F57C6}"/>
                </a:ext>
              </a:extLst>
            </p:cNvPr>
            <p:cNvGrpSpPr/>
            <p:nvPr/>
          </p:nvGrpSpPr>
          <p:grpSpPr>
            <a:xfrm>
              <a:off x="-73452" y="2124314"/>
              <a:ext cx="1831765" cy="1289138"/>
              <a:chOff x="1954739" y="3362963"/>
              <a:chExt cx="1831765" cy="1289138"/>
            </a:xfrm>
          </p:grpSpPr>
          <p:pic>
            <p:nvPicPr>
              <p:cNvPr id="199" name="Picture 198">
                <a:extLst>
                  <a:ext uri="{FF2B5EF4-FFF2-40B4-BE49-F238E27FC236}">
                    <a16:creationId xmlns:a16="http://schemas.microsoft.com/office/drawing/2014/main" id="{82DB1E76-AE04-CA6A-F98B-3C25EBFBF284}"/>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00" name="Picture 199">
                <a:extLst>
                  <a:ext uri="{FF2B5EF4-FFF2-40B4-BE49-F238E27FC236}">
                    <a16:creationId xmlns:a16="http://schemas.microsoft.com/office/drawing/2014/main" id="{A00889C1-19DD-0EA8-8B96-5C9C06113EC5}"/>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01" name="Picture 200">
                <a:extLst>
                  <a:ext uri="{FF2B5EF4-FFF2-40B4-BE49-F238E27FC236}">
                    <a16:creationId xmlns:a16="http://schemas.microsoft.com/office/drawing/2014/main" id="{508E3E88-D52C-260F-B68D-EF88EF83BCD5}"/>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02" name="Picture 201">
                <a:extLst>
                  <a:ext uri="{FF2B5EF4-FFF2-40B4-BE49-F238E27FC236}">
                    <a16:creationId xmlns:a16="http://schemas.microsoft.com/office/drawing/2014/main" id="{944FF988-4092-32A1-73EB-B3D3273880B2}"/>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203" name="Picture 202">
                <a:extLst>
                  <a:ext uri="{FF2B5EF4-FFF2-40B4-BE49-F238E27FC236}">
                    <a16:creationId xmlns:a16="http://schemas.microsoft.com/office/drawing/2014/main" id="{F53EBEE0-F37A-A9CC-394A-1B706CA5A805}"/>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204" name="Picture 203">
                <a:extLst>
                  <a:ext uri="{FF2B5EF4-FFF2-40B4-BE49-F238E27FC236}">
                    <a16:creationId xmlns:a16="http://schemas.microsoft.com/office/drawing/2014/main" id="{52D4FD2A-3AF3-BA9E-3831-17682A06264F}"/>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205" name="Picture 204">
                <a:extLst>
                  <a:ext uri="{FF2B5EF4-FFF2-40B4-BE49-F238E27FC236}">
                    <a16:creationId xmlns:a16="http://schemas.microsoft.com/office/drawing/2014/main" id="{639EFD2E-D61F-9793-73C5-6310503E065C}"/>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206" name="Picture 205">
                <a:extLst>
                  <a:ext uri="{FF2B5EF4-FFF2-40B4-BE49-F238E27FC236}">
                    <a16:creationId xmlns:a16="http://schemas.microsoft.com/office/drawing/2014/main" id="{1053CE62-285B-E592-06DF-37F9D160094F}"/>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207" name="Picture 206">
                <a:extLst>
                  <a:ext uri="{FF2B5EF4-FFF2-40B4-BE49-F238E27FC236}">
                    <a16:creationId xmlns:a16="http://schemas.microsoft.com/office/drawing/2014/main" id="{8B1AED1B-4FC3-76D1-AB95-E413BDAA25F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208" name="Picture 207">
                <a:extLst>
                  <a:ext uri="{FF2B5EF4-FFF2-40B4-BE49-F238E27FC236}">
                    <a16:creationId xmlns:a16="http://schemas.microsoft.com/office/drawing/2014/main" id="{1DEA9B75-DA7F-65F7-CC73-A6334CD18D2E}"/>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09" name="Picture 208">
                <a:extLst>
                  <a:ext uri="{FF2B5EF4-FFF2-40B4-BE49-F238E27FC236}">
                    <a16:creationId xmlns:a16="http://schemas.microsoft.com/office/drawing/2014/main" id="{FDB38FF0-EEE7-A3ED-0D05-586495A6683F}"/>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10" name="Picture 209">
                <a:extLst>
                  <a:ext uri="{FF2B5EF4-FFF2-40B4-BE49-F238E27FC236}">
                    <a16:creationId xmlns:a16="http://schemas.microsoft.com/office/drawing/2014/main" id="{C4970F2E-3837-67DB-2279-9858210D71E9}"/>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11" name="Picture 210">
                <a:extLst>
                  <a:ext uri="{FF2B5EF4-FFF2-40B4-BE49-F238E27FC236}">
                    <a16:creationId xmlns:a16="http://schemas.microsoft.com/office/drawing/2014/main" id="{AF8AA218-9982-94FB-33C1-620074822EBE}"/>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12" name="Picture 211">
                <a:extLst>
                  <a:ext uri="{FF2B5EF4-FFF2-40B4-BE49-F238E27FC236}">
                    <a16:creationId xmlns:a16="http://schemas.microsoft.com/office/drawing/2014/main" id="{F5D7C7C2-CBDD-8247-3EBC-A7B1F96568AA}"/>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13" name="Picture 212">
                <a:extLst>
                  <a:ext uri="{FF2B5EF4-FFF2-40B4-BE49-F238E27FC236}">
                    <a16:creationId xmlns:a16="http://schemas.microsoft.com/office/drawing/2014/main" id="{10FE3CA4-AA2B-641C-266D-E26752419B0D}"/>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14" name="Picture 213">
                <a:extLst>
                  <a:ext uri="{FF2B5EF4-FFF2-40B4-BE49-F238E27FC236}">
                    <a16:creationId xmlns:a16="http://schemas.microsoft.com/office/drawing/2014/main" id="{B6BE6DA9-5480-71FD-A120-056C36EE65B3}"/>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215" name="Picture 214">
                <a:extLst>
                  <a:ext uri="{FF2B5EF4-FFF2-40B4-BE49-F238E27FC236}">
                    <a16:creationId xmlns:a16="http://schemas.microsoft.com/office/drawing/2014/main" id="{795D0E98-3B42-A74D-A1B8-7FEF22CEC133}"/>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216" name="Picture 215">
                <a:extLst>
                  <a:ext uri="{FF2B5EF4-FFF2-40B4-BE49-F238E27FC236}">
                    <a16:creationId xmlns:a16="http://schemas.microsoft.com/office/drawing/2014/main" id="{4B23F733-139E-6FD8-027E-C4B0917910B9}"/>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217" name="Picture 216">
                <a:extLst>
                  <a:ext uri="{FF2B5EF4-FFF2-40B4-BE49-F238E27FC236}">
                    <a16:creationId xmlns:a16="http://schemas.microsoft.com/office/drawing/2014/main" id="{0A9AF866-A6D5-5FB0-66FB-2F9EC5D6A3CD}"/>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218" name="Picture 217">
                <a:extLst>
                  <a:ext uri="{FF2B5EF4-FFF2-40B4-BE49-F238E27FC236}">
                    <a16:creationId xmlns:a16="http://schemas.microsoft.com/office/drawing/2014/main" id="{7408A29B-EAA7-04B6-61A5-2212C18108DA}"/>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178" name="Group 177">
              <a:extLst>
                <a:ext uri="{FF2B5EF4-FFF2-40B4-BE49-F238E27FC236}">
                  <a16:creationId xmlns:a16="http://schemas.microsoft.com/office/drawing/2014/main" id="{C950D304-990E-7894-5EB6-04F7571D4E95}"/>
                </a:ext>
              </a:extLst>
            </p:cNvPr>
            <p:cNvGrpSpPr/>
            <p:nvPr/>
          </p:nvGrpSpPr>
          <p:grpSpPr>
            <a:xfrm>
              <a:off x="-407039" y="2527017"/>
              <a:ext cx="1831765" cy="1289138"/>
              <a:chOff x="1954739" y="3362963"/>
              <a:chExt cx="1831765" cy="1289138"/>
            </a:xfrm>
          </p:grpSpPr>
          <p:pic>
            <p:nvPicPr>
              <p:cNvPr id="179" name="Picture 178">
                <a:extLst>
                  <a:ext uri="{FF2B5EF4-FFF2-40B4-BE49-F238E27FC236}">
                    <a16:creationId xmlns:a16="http://schemas.microsoft.com/office/drawing/2014/main" id="{F33BBAAF-56D1-F83C-9AB9-D326B0FCECCD}"/>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80" name="Picture 179">
                <a:extLst>
                  <a:ext uri="{FF2B5EF4-FFF2-40B4-BE49-F238E27FC236}">
                    <a16:creationId xmlns:a16="http://schemas.microsoft.com/office/drawing/2014/main" id="{DB1D8122-3979-6794-2186-800E0462B231}"/>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81" name="Picture 180">
                <a:extLst>
                  <a:ext uri="{FF2B5EF4-FFF2-40B4-BE49-F238E27FC236}">
                    <a16:creationId xmlns:a16="http://schemas.microsoft.com/office/drawing/2014/main" id="{9E9B431B-D820-647E-9644-D36EB9AAFE22}"/>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82" name="Picture 181">
                <a:extLst>
                  <a:ext uri="{FF2B5EF4-FFF2-40B4-BE49-F238E27FC236}">
                    <a16:creationId xmlns:a16="http://schemas.microsoft.com/office/drawing/2014/main" id="{E4CFAE74-8C83-6A78-C14D-1C5A9F01643B}"/>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83" name="Picture 182">
                <a:extLst>
                  <a:ext uri="{FF2B5EF4-FFF2-40B4-BE49-F238E27FC236}">
                    <a16:creationId xmlns:a16="http://schemas.microsoft.com/office/drawing/2014/main" id="{F1D93171-75B4-4424-9C62-E37ED2AFDFE9}"/>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84" name="Picture 183">
                <a:extLst>
                  <a:ext uri="{FF2B5EF4-FFF2-40B4-BE49-F238E27FC236}">
                    <a16:creationId xmlns:a16="http://schemas.microsoft.com/office/drawing/2014/main" id="{B166E258-86FE-3BA3-318B-FB28A395EF96}"/>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85" name="Picture 184">
                <a:extLst>
                  <a:ext uri="{FF2B5EF4-FFF2-40B4-BE49-F238E27FC236}">
                    <a16:creationId xmlns:a16="http://schemas.microsoft.com/office/drawing/2014/main" id="{6556FF05-0617-DD20-0B60-1C18B87C56FC}"/>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86" name="Picture 185">
                <a:extLst>
                  <a:ext uri="{FF2B5EF4-FFF2-40B4-BE49-F238E27FC236}">
                    <a16:creationId xmlns:a16="http://schemas.microsoft.com/office/drawing/2014/main" id="{E5FF0B46-6A18-1912-8B29-F411A94CAEAC}"/>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87" name="Picture 186">
                <a:extLst>
                  <a:ext uri="{FF2B5EF4-FFF2-40B4-BE49-F238E27FC236}">
                    <a16:creationId xmlns:a16="http://schemas.microsoft.com/office/drawing/2014/main" id="{1B1502F7-FD1E-4341-5084-EEBF0140A04E}"/>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88" name="Picture 187">
                <a:extLst>
                  <a:ext uri="{FF2B5EF4-FFF2-40B4-BE49-F238E27FC236}">
                    <a16:creationId xmlns:a16="http://schemas.microsoft.com/office/drawing/2014/main" id="{8B37425B-56DB-95D6-E19C-ACA56E036B70}"/>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89" name="Picture 188">
                <a:extLst>
                  <a:ext uri="{FF2B5EF4-FFF2-40B4-BE49-F238E27FC236}">
                    <a16:creationId xmlns:a16="http://schemas.microsoft.com/office/drawing/2014/main" id="{4FFA3FBD-4724-F28F-4C01-0141B4C34C24}"/>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90" name="Picture 189">
                <a:extLst>
                  <a:ext uri="{FF2B5EF4-FFF2-40B4-BE49-F238E27FC236}">
                    <a16:creationId xmlns:a16="http://schemas.microsoft.com/office/drawing/2014/main" id="{C50DD375-7AD3-E454-04C0-7D02E18D0D90}"/>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91" name="Picture 190">
                <a:extLst>
                  <a:ext uri="{FF2B5EF4-FFF2-40B4-BE49-F238E27FC236}">
                    <a16:creationId xmlns:a16="http://schemas.microsoft.com/office/drawing/2014/main" id="{6D25A5CD-3647-3432-3A66-89FF05576B8A}"/>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92" name="Picture 191">
                <a:extLst>
                  <a:ext uri="{FF2B5EF4-FFF2-40B4-BE49-F238E27FC236}">
                    <a16:creationId xmlns:a16="http://schemas.microsoft.com/office/drawing/2014/main" id="{1EC95CAB-1B7F-E261-76AC-C3D3905CF37F}"/>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93" name="Picture 192">
                <a:extLst>
                  <a:ext uri="{FF2B5EF4-FFF2-40B4-BE49-F238E27FC236}">
                    <a16:creationId xmlns:a16="http://schemas.microsoft.com/office/drawing/2014/main" id="{3CB5759F-2D8A-39D8-7806-F584907486D9}"/>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94" name="Picture 193">
                <a:extLst>
                  <a:ext uri="{FF2B5EF4-FFF2-40B4-BE49-F238E27FC236}">
                    <a16:creationId xmlns:a16="http://schemas.microsoft.com/office/drawing/2014/main" id="{4BB7BDF9-1B15-8D3C-1671-5677B2C78C92}"/>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95" name="Picture 194">
                <a:extLst>
                  <a:ext uri="{FF2B5EF4-FFF2-40B4-BE49-F238E27FC236}">
                    <a16:creationId xmlns:a16="http://schemas.microsoft.com/office/drawing/2014/main" id="{A0A77BC4-99B0-64FE-F70B-0B7ABA087464}"/>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96" name="Picture 195">
                <a:extLst>
                  <a:ext uri="{FF2B5EF4-FFF2-40B4-BE49-F238E27FC236}">
                    <a16:creationId xmlns:a16="http://schemas.microsoft.com/office/drawing/2014/main" id="{29D5EF37-5CBA-1C85-8B6B-F256F690BA46}"/>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97" name="Picture 196">
                <a:extLst>
                  <a:ext uri="{FF2B5EF4-FFF2-40B4-BE49-F238E27FC236}">
                    <a16:creationId xmlns:a16="http://schemas.microsoft.com/office/drawing/2014/main" id="{E4FAB394-C2C8-CB20-D734-16AA92F324D9}"/>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98" name="Picture 197">
                <a:extLst>
                  <a:ext uri="{FF2B5EF4-FFF2-40B4-BE49-F238E27FC236}">
                    <a16:creationId xmlns:a16="http://schemas.microsoft.com/office/drawing/2014/main" id="{0DD74310-0924-8044-A072-05A2CAE5571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88" name="Group 87">
            <a:extLst>
              <a:ext uri="{FF2B5EF4-FFF2-40B4-BE49-F238E27FC236}">
                <a16:creationId xmlns:a16="http://schemas.microsoft.com/office/drawing/2014/main" id="{3DC173D7-CC47-30CE-F1F2-460FA456CDE6}"/>
              </a:ext>
            </a:extLst>
          </p:cNvPr>
          <p:cNvGrpSpPr/>
          <p:nvPr/>
        </p:nvGrpSpPr>
        <p:grpSpPr>
          <a:xfrm>
            <a:off x="-136106" y="2079793"/>
            <a:ext cx="1842267" cy="1488626"/>
            <a:chOff x="-407039" y="2124314"/>
            <a:chExt cx="2165352" cy="1691841"/>
          </a:xfrm>
        </p:grpSpPr>
        <p:grpSp>
          <p:nvGrpSpPr>
            <p:cNvPr id="37" name="Group 36">
              <a:extLst>
                <a:ext uri="{FF2B5EF4-FFF2-40B4-BE49-F238E27FC236}">
                  <a16:creationId xmlns:a16="http://schemas.microsoft.com/office/drawing/2014/main" id="{C97114EF-D103-9696-E70E-AFBCCD718C10}"/>
                </a:ext>
              </a:extLst>
            </p:cNvPr>
            <p:cNvGrpSpPr/>
            <p:nvPr/>
          </p:nvGrpSpPr>
          <p:grpSpPr>
            <a:xfrm>
              <a:off x="-73452" y="2124314"/>
              <a:ext cx="1831765" cy="1289138"/>
              <a:chOff x="1954739" y="3362963"/>
              <a:chExt cx="1831765" cy="1289138"/>
            </a:xfrm>
          </p:grpSpPr>
          <p:pic>
            <p:nvPicPr>
              <p:cNvPr id="38" name="Picture 37">
                <a:extLst>
                  <a:ext uri="{FF2B5EF4-FFF2-40B4-BE49-F238E27FC236}">
                    <a16:creationId xmlns:a16="http://schemas.microsoft.com/office/drawing/2014/main" id="{A8C543D3-ECB9-2CA6-79C9-294F1002A6B5}"/>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39" name="Picture 38">
                <a:extLst>
                  <a:ext uri="{FF2B5EF4-FFF2-40B4-BE49-F238E27FC236}">
                    <a16:creationId xmlns:a16="http://schemas.microsoft.com/office/drawing/2014/main" id="{322F0F5A-8578-A068-C641-2D5CD123D30A}"/>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40" name="Picture 39">
                <a:extLst>
                  <a:ext uri="{FF2B5EF4-FFF2-40B4-BE49-F238E27FC236}">
                    <a16:creationId xmlns:a16="http://schemas.microsoft.com/office/drawing/2014/main" id="{17827515-EB7B-F9A8-BDF9-A0EE0963F820}"/>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41" name="Picture 40">
                <a:extLst>
                  <a:ext uri="{FF2B5EF4-FFF2-40B4-BE49-F238E27FC236}">
                    <a16:creationId xmlns:a16="http://schemas.microsoft.com/office/drawing/2014/main" id="{50E320EE-22DB-9533-DF1A-C54EDBE2307C}"/>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42" name="Picture 41">
                <a:extLst>
                  <a:ext uri="{FF2B5EF4-FFF2-40B4-BE49-F238E27FC236}">
                    <a16:creationId xmlns:a16="http://schemas.microsoft.com/office/drawing/2014/main" id="{4B22356C-7A9E-8F95-319E-949CA882B83B}"/>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43" name="Picture 42">
                <a:extLst>
                  <a:ext uri="{FF2B5EF4-FFF2-40B4-BE49-F238E27FC236}">
                    <a16:creationId xmlns:a16="http://schemas.microsoft.com/office/drawing/2014/main" id="{E0268F11-6B08-722D-137E-8D5CCA03C8AB}"/>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44" name="Picture 43">
                <a:extLst>
                  <a:ext uri="{FF2B5EF4-FFF2-40B4-BE49-F238E27FC236}">
                    <a16:creationId xmlns:a16="http://schemas.microsoft.com/office/drawing/2014/main" id="{7A9CBF2C-DD56-48AC-1E3D-FA6F12F57221}"/>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45" name="Picture 44">
                <a:extLst>
                  <a:ext uri="{FF2B5EF4-FFF2-40B4-BE49-F238E27FC236}">
                    <a16:creationId xmlns:a16="http://schemas.microsoft.com/office/drawing/2014/main" id="{C0026260-C754-C125-BC77-580D8FF9A156}"/>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46" name="Picture 45">
                <a:extLst>
                  <a:ext uri="{FF2B5EF4-FFF2-40B4-BE49-F238E27FC236}">
                    <a16:creationId xmlns:a16="http://schemas.microsoft.com/office/drawing/2014/main" id="{DA84DC8B-ED0D-5B18-CFCA-123E7C7709D8}"/>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47" name="Picture 46">
                <a:extLst>
                  <a:ext uri="{FF2B5EF4-FFF2-40B4-BE49-F238E27FC236}">
                    <a16:creationId xmlns:a16="http://schemas.microsoft.com/office/drawing/2014/main" id="{0AE9D974-7FE4-465C-5C9D-E384E6FE1EE1}"/>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48" name="Picture 47">
                <a:extLst>
                  <a:ext uri="{FF2B5EF4-FFF2-40B4-BE49-F238E27FC236}">
                    <a16:creationId xmlns:a16="http://schemas.microsoft.com/office/drawing/2014/main" id="{2E1F6E18-FD4B-2D73-4EA3-73394A8FFC4A}"/>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49" name="Picture 48">
                <a:extLst>
                  <a:ext uri="{FF2B5EF4-FFF2-40B4-BE49-F238E27FC236}">
                    <a16:creationId xmlns:a16="http://schemas.microsoft.com/office/drawing/2014/main" id="{758B9EAA-BED2-E16B-E03E-26609BFCF3F0}"/>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50" name="Picture 49">
                <a:extLst>
                  <a:ext uri="{FF2B5EF4-FFF2-40B4-BE49-F238E27FC236}">
                    <a16:creationId xmlns:a16="http://schemas.microsoft.com/office/drawing/2014/main" id="{05888B54-C31E-4DF8-904E-5E7A005CF5B2}"/>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51" name="Picture 50">
                <a:extLst>
                  <a:ext uri="{FF2B5EF4-FFF2-40B4-BE49-F238E27FC236}">
                    <a16:creationId xmlns:a16="http://schemas.microsoft.com/office/drawing/2014/main" id="{96E47A91-2ACF-CEBB-1211-A4A28EC847A6}"/>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52" name="Picture 51">
                <a:extLst>
                  <a:ext uri="{FF2B5EF4-FFF2-40B4-BE49-F238E27FC236}">
                    <a16:creationId xmlns:a16="http://schemas.microsoft.com/office/drawing/2014/main" id="{50979236-C2E1-1C5D-8E63-945B531106D7}"/>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53" name="Picture 52">
                <a:extLst>
                  <a:ext uri="{FF2B5EF4-FFF2-40B4-BE49-F238E27FC236}">
                    <a16:creationId xmlns:a16="http://schemas.microsoft.com/office/drawing/2014/main" id="{9D8B5AD0-3844-E2FC-4492-0A5743535D9E}"/>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54" name="Picture 53">
                <a:extLst>
                  <a:ext uri="{FF2B5EF4-FFF2-40B4-BE49-F238E27FC236}">
                    <a16:creationId xmlns:a16="http://schemas.microsoft.com/office/drawing/2014/main" id="{3E8D0FEF-81AA-3539-D7DA-AE814A191944}"/>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55" name="Picture 54">
                <a:extLst>
                  <a:ext uri="{FF2B5EF4-FFF2-40B4-BE49-F238E27FC236}">
                    <a16:creationId xmlns:a16="http://schemas.microsoft.com/office/drawing/2014/main" id="{747B2E96-F2E0-B66D-3FA4-2F0B1AD8EE07}"/>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56" name="Picture 55">
                <a:extLst>
                  <a:ext uri="{FF2B5EF4-FFF2-40B4-BE49-F238E27FC236}">
                    <a16:creationId xmlns:a16="http://schemas.microsoft.com/office/drawing/2014/main" id="{B18259FE-4F82-C00E-C6C6-7A08E2955575}"/>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57" name="Picture 56">
                <a:extLst>
                  <a:ext uri="{FF2B5EF4-FFF2-40B4-BE49-F238E27FC236}">
                    <a16:creationId xmlns:a16="http://schemas.microsoft.com/office/drawing/2014/main" id="{609DEAEE-4892-D5BE-4CF3-8698DCA39603}"/>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36" name="Group 35">
              <a:extLst>
                <a:ext uri="{FF2B5EF4-FFF2-40B4-BE49-F238E27FC236}">
                  <a16:creationId xmlns:a16="http://schemas.microsoft.com/office/drawing/2014/main" id="{7D68E1DF-EEF8-7738-5906-84FA83F32118}"/>
                </a:ext>
              </a:extLst>
            </p:cNvPr>
            <p:cNvGrpSpPr/>
            <p:nvPr/>
          </p:nvGrpSpPr>
          <p:grpSpPr>
            <a:xfrm>
              <a:off x="-407039" y="2527017"/>
              <a:ext cx="1831765" cy="1289138"/>
              <a:chOff x="1954739" y="3362963"/>
              <a:chExt cx="1831765" cy="1289138"/>
            </a:xfrm>
          </p:grpSpPr>
          <p:pic>
            <p:nvPicPr>
              <p:cNvPr id="26" name="Picture 25">
                <a:extLst>
                  <a:ext uri="{FF2B5EF4-FFF2-40B4-BE49-F238E27FC236}">
                    <a16:creationId xmlns:a16="http://schemas.microsoft.com/office/drawing/2014/main" id="{5BBB6AC3-2547-51DC-09E3-E6C2504A67AD}"/>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7" name="Picture 26">
                <a:extLst>
                  <a:ext uri="{FF2B5EF4-FFF2-40B4-BE49-F238E27FC236}">
                    <a16:creationId xmlns:a16="http://schemas.microsoft.com/office/drawing/2014/main" id="{1140C843-D32B-3B77-A0FD-1B1F27430838}"/>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8" name="Picture 27">
                <a:extLst>
                  <a:ext uri="{FF2B5EF4-FFF2-40B4-BE49-F238E27FC236}">
                    <a16:creationId xmlns:a16="http://schemas.microsoft.com/office/drawing/2014/main" id="{CDC51512-A27D-DC6D-BEAD-08E1180CD13F}"/>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9" name="Picture 28">
                <a:extLst>
                  <a:ext uri="{FF2B5EF4-FFF2-40B4-BE49-F238E27FC236}">
                    <a16:creationId xmlns:a16="http://schemas.microsoft.com/office/drawing/2014/main" id="{E6775843-15C2-453B-1C37-97DE1A9DBF45}"/>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30" name="Picture 29">
                <a:extLst>
                  <a:ext uri="{FF2B5EF4-FFF2-40B4-BE49-F238E27FC236}">
                    <a16:creationId xmlns:a16="http://schemas.microsoft.com/office/drawing/2014/main" id="{9C28F6EF-CA72-99F4-ACB6-634154ACA58C}"/>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31" name="Picture 30">
                <a:extLst>
                  <a:ext uri="{FF2B5EF4-FFF2-40B4-BE49-F238E27FC236}">
                    <a16:creationId xmlns:a16="http://schemas.microsoft.com/office/drawing/2014/main" id="{0AF5684C-D2F3-9154-6759-457341690EC4}"/>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32" name="Picture 31">
                <a:extLst>
                  <a:ext uri="{FF2B5EF4-FFF2-40B4-BE49-F238E27FC236}">
                    <a16:creationId xmlns:a16="http://schemas.microsoft.com/office/drawing/2014/main" id="{4898D248-D9FD-B1F1-7F80-C38BFDADB99C}"/>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33" name="Picture 32">
                <a:extLst>
                  <a:ext uri="{FF2B5EF4-FFF2-40B4-BE49-F238E27FC236}">
                    <a16:creationId xmlns:a16="http://schemas.microsoft.com/office/drawing/2014/main" id="{1C098BDA-6E3B-AD90-93E1-493FA7D4E10D}"/>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34" name="Picture 33">
                <a:extLst>
                  <a:ext uri="{FF2B5EF4-FFF2-40B4-BE49-F238E27FC236}">
                    <a16:creationId xmlns:a16="http://schemas.microsoft.com/office/drawing/2014/main" id="{43ED1A5A-7C96-D4AE-20AA-326198D6B805}"/>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35" name="Picture 34">
                <a:extLst>
                  <a:ext uri="{FF2B5EF4-FFF2-40B4-BE49-F238E27FC236}">
                    <a16:creationId xmlns:a16="http://schemas.microsoft.com/office/drawing/2014/main" id="{079D5820-9928-FB29-4298-19B9541739E2}"/>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4" name="Picture 23">
                <a:extLst>
                  <a:ext uri="{FF2B5EF4-FFF2-40B4-BE49-F238E27FC236}">
                    <a16:creationId xmlns:a16="http://schemas.microsoft.com/office/drawing/2014/main" id="{1FEE2A8D-5FBF-8048-A56C-1CF0195B91EE}"/>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5" name="Picture 24">
                <a:extLst>
                  <a:ext uri="{FF2B5EF4-FFF2-40B4-BE49-F238E27FC236}">
                    <a16:creationId xmlns:a16="http://schemas.microsoft.com/office/drawing/2014/main" id="{263486A2-F5D8-34AD-18FA-F1AA223E7E12}"/>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2" name="Picture 21">
                <a:extLst>
                  <a:ext uri="{FF2B5EF4-FFF2-40B4-BE49-F238E27FC236}">
                    <a16:creationId xmlns:a16="http://schemas.microsoft.com/office/drawing/2014/main" id="{3CC54C85-F7C3-9814-BD00-B02E43D14378}"/>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3" name="Picture 22">
                <a:extLst>
                  <a:ext uri="{FF2B5EF4-FFF2-40B4-BE49-F238E27FC236}">
                    <a16:creationId xmlns:a16="http://schemas.microsoft.com/office/drawing/2014/main" id="{1EC9CA8C-6A15-52FB-6737-3B4F29D3A69F}"/>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0" name="Picture 19">
                <a:extLst>
                  <a:ext uri="{FF2B5EF4-FFF2-40B4-BE49-F238E27FC236}">
                    <a16:creationId xmlns:a16="http://schemas.microsoft.com/office/drawing/2014/main" id="{46B34AAA-9AC6-A956-6612-00E8F59E3D32}"/>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1" name="Picture 20">
                <a:extLst>
                  <a:ext uri="{FF2B5EF4-FFF2-40B4-BE49-F238E27FC236}">
                    <a16:creationId xmlns:a16="http://schemas.microsoft.com/office/drawing/2014/main" id="{53230E5A-461B-985A-7E2E-40B787C7EFAA}"/>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0" name="Picture 9">
                <a:extLst>
                  <a:ext uri="{FF2B5EF4-FFF2-40B4-BE49-F238E27FC236}">
                    <a16:creationId xmlns:a16="http://schemas.microsoft.com/office/drawing/2014/main" id="{516B93B5-96C1-FBEF-B8E0-8C5BAD0206CF}"/>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4" name="Picture 13">
                <a:extLst>
                  <a:ext uri="{FF2B5EF4-FFF2-40B4-BE49-F238E27FC236}">
                    <a16:creationId xmlns:a16="http://schemas.microsoft.com/office/drawing/2014/main" id="{44250C87-C201-0B67-FAEB-B67483891930}"/>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9" name="Picture 18">
                <a:extLst>
                  <a:ext uri="{FF2B5EF4-FFF2-40B4-BE49-F238E27FC236}">
                    <a16:creationId xmlns:a16="http://schemas.microsoft.com/office/drawing/2014/main" id="{803F4178-634E-8F0A-8F21-E3718EEE5E1E}"/>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8" name="Picture 17">
                <a:extLst>
                  <a:ext uri="{FF2B5EF4-FFF2-40B4-BE49-F238E27FC236}">
                    <a16:creationId xmlns:a16="http://schemas.microsoft.com/office/drawing/2014/main" id="{726C7FC7-7353-225F-3A42-F2F8A72B03EA}"/>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133" name="Group 132">
            <a:extLst>
              <a:ext uri="{FF2B5EF4-FFF2-40B4-BE49-F238E27FC236}">
                <a16:creationId xmlns:a16="http://schemas.microsoft.com/office/drawing/2014/main" id="{B2E4FD11-90FA-62F0-31F4-D2EEEB16A3C1}"/>
              </a:ext>
            </a:extLst>
          </p:cNvPr>
          <p:cNvGrpSpPr/>
          <p:nvPr/>
        </p:nvGrpSpPr>
        <p:grpSpPr>
          <a:xfrm>
            <a:off x="4172383" y="1709719"/>
            <a:ext cx="1842267" cy="1488626"/>
            <a:chOff x="-407039" y="2124314"/>
            <a:chExt cx="2165352" cy="1691841"/>
          </a:xfrm>
        </p:grpSpPr>
        <p:grpSp>
          <p:nvGrpSpPr>
            <p:cNvPr id="134" name="Group 133">
              <a:extLst>
                <a:ext uri="{FF2B5EF4-FFF2-40B4-BE49-F238E27FC236}">
                  <a16:creationId xmlns:a16="http://schemas.microsoft.com/office/drawing/2014/main" id="{3080FD6F-4B61-43E2-28D0-8468C80D1CF4}"/>
                </a:ext>
              </a:extLst>
            </p:cNvPr>
            <p:cNvGrpSpPr/>
            <p:nvPr/>
          </p:nvGrpSpPr>
          <p:grpSpPr>
            <a:xfrm>
              <a:off x="-73452" y="2124314"/>
              <a:ext cx="1831765" cy="1289138"/>
              <a:chOff x="1954739" y="3362963"/>
              <a:chExt cx="1831765" cy="1289138"/>
            </a:xfrm>
          </p:grpSpPr>
          <p:pic>
            <p:nvPicPr>
              <p:cNvPr id="156" name="Picture 155">
                <a:extLst>
                  <a:ext uri="{FF2B5EF4-FFF2-40B4-BE49-F238E27FC236}">
                    <a16:creationId xmlns:a16="http://schemas.microsoft.com/office/drawing/2014/main" id="{5737FAB6-A1F1-D942-DD81-5985E5E13B91}"/>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57" name="Picture 156">
                <a:extLst>
                  <a:ext uri="{FF2B5EF4-FFF2-40B4-BE49-F238E27FC236}">
                    <a16:creationId xmlns:a16="http://schemas.microsoft.com/office/drawing/2014/main" id="{BB66BBEF-2464-5547-3437-5FF59B5436DA}"/>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58" name="Picture 157">
                <a:extLst>
                  <a:ext uri="{FF2B5EF4-FFF2-40B4-BE49-F238E27FC236}">
                    <a16:creationId xmlns:a16="http://schemas.microsoft.com/office/drawing/2014/main" id="{97741094-EDBF-1A23-05A7-EE98E56CC974}"/>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59" name="Picture 158">
                <a:extLst>
                  <a:ext uri="{FF2B5EF4-FFF2-40B4-BE49-F238E27FC236}">
                    <a16:creationId xmlns:a16="http://schemas.microsoft.com/office/drawing/2014/main" id="{F3A782E6-AC07-E079-A795-78AD5CE160E8}"/>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60" name="Picture 159">
                <a:extLst>
                  <a:ext uri="{FF2B5EF4-FFF2-40B4-BE49-F238E27FC236}">
                    <a16:creationId xmlns:a16="http://schemas.microsoft.com/office/drawing/2014/main" id="{5C256E87-CE21-97AE-EBA3-D483972324E1}"/>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61" name="Picture 160">
                <a:extLst>
                  <a:ext uri="{FF2B5EF4-FFF2-40B4-BE49-F238E27FC236}">
                    <a16:creationId xmlns:a16="http://schemas.microsoft.com/office/drawing/2014/main" id="{B247C569-19CB-393A-1F2D-E8F51D76BE8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62" name="Picture 161">
                <a:extLst>
                  <a:ext uri="{FF2B5EF4-FFF2-40B4-BE49-F238E27FC236}">
                    <a16:creationId xmlns:a16="http://schemas.microsoft.com/office/drawing/2014/main" id="{E0D397DA-C8B4-D3A0-944D-BC8A898F0566}"/>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63" name="Picture 162">
                <a:extLst>
                  <a:ext uri="{FF2B5EF4-FFF2-40B4-BE49-F238E27FC236}">
                    <a16:creationId xmlns:a16="http://schemas.microsoft.com/office/drawing/2014/main" id="{FA62F2DC-9CC9-C8BC-419E-E52B19367845}"/>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64" name="Picture 163">
                <a:extLst>
                  <a:ext uri="{FF2B5EF4-FFF2-40B4-BE49-F238E27FC236}">
                    <a16:creationId xmlns:a16="http://schemas.microsoft.com/office/drawing/2014/main" id="{576D11C3-B580-25B8-5195-DFEBC66C8B5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65" name="Picture 164">
                <a:extLst>
                  <a:ext uri="{FF2B5EF4-FFF2-40B4-BE49-F238E27FC236}">
                    <a16:creationId xmlns:a16="http://schemas.microsoft.com/office/drawing/2014/main" id="{A9858DEF-4446-D8FA-C434-C00B965A2951}"/>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66" name="Picture 165">
                <a:extLst>
                  <a:ext uri="{FF2B5EF4-FFF2-40B4-BE49-F238E27FC236}">
                    <a16:creationId xmlns:a16="http://schemas.microsoft.com/office/drawing/2014/main" id="{EBBA2A21-B6D1-30EA-AF97-21C911C74AD5}"/>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67" name="Picture 166">
                <a:extLst>
                  <a:ext uri="{FF2B5EF4-FFF2-40B4-BE49-F238E27FC236}">
                    <a16:creationId xmlns:a16="http://schemas.microsoft.com/office/drawing/2014/main" id="{97D87D89-F0D5-83A9-6773-CDB3D5C868AD}"/>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68" name="Picture 167">
                <a:extLst>
                  <a:ext uri="{FF2B5EF4-FFF2-40B4-BE49-F238E27FC236}">
                    <a16:creationId xmlns:a16="http://schemas.microsoft.com/office/drawing/2014/main" id="{4515C0CC-5178-61CC-2789-85A892775936}"/>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69" name="Picture 168">
                <a:extLst>
                  <a:ext uri="{FF2B5EF4-FFF2-40B4-BE49-F238E27FC236}">
                    <a16:creationId xmlns:a16="http://schemas.microsoft.com/office/drawing/2014/main" id="{CE10B911-AD2A-9E73-71D4-50627722D020}"/>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70" name="Picture 169">
                <a:extLst>
                  <a:ext uri="{FF2B5EF4-FFF2-40B4-BE49-F238E27FC236}">
                    <a16:creationId xmlns:a16="http://schemas.microsoft.com/office/drawing/2014/main" id="{75DF812C-A8BF-825B-A252-A737619F6C32}"/>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71" name="Picture 170">
                <a:extLst>
                  <a:ext uri="{FF2B5EF4-FFF2-40B4-BE49-F238E27FC236}">
                    <a16:creationId xmlns:a16="http://schemas.microsoft.com/office/drawing/2014/main" id="{C9FF3B92-F9FD-2889-36FD-0F14E735480D}"/>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72" name="Picture 171">
                <a:extLst>
                  <a:ext uri="{FF2B5EF4-FFF2-40B4-BE49-F238E27FC236}">
                    <a16:creationId xmlns:a16="http://schemas.microsoft.com/office/drawing/2014/main" id="{458A0CD6-CCB3-80BD-C2C7-557113A1204B}"/>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73" name="Picture 172">
                <a:extLst>
                  <a:ext uri="{FF2B5EF4-FFF2-40B4-BE49-F238E27FC236}">
                    <a16:creationId xmlns:a16="http://schemas.microsoft.com/office/drawing/2014/main" id="{7A48E170-315F-AB28-FE50-46F8BB0B0074}"/>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74" name="Picture 173">
                <a:extLst>
                  <a:ext uri="{FF2B5EF4-FFF2-40B4-BE49-F238E27FC236}">
                    <a16:creationId xmlns:a16="http://schemas.microsoft.com/office/drawing/2014/main" id="{07F21C54-518B-C802-7EE8-5B66725CF7DB}"/>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75" name="Picture 174">
                <a:extLst>
                  <a:ext uri="{FF2B5EF4-FFF2-40B4-BE49-F238E27FC236}">
                    <a16:creationId xmlns:a16="http://schemas.microsoft.com/office/drawing/2014/main" id="{1CEA6627-2C75-C39D-8A01-3F74B8D0C5A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135" name="Group 134">
              <a:extLst>
                <a:ext uri="{FF2B5EF4-FFF2-40B4-BE49-F238E27FC236}">
                  <a16:creationId xmlns:a16="http://schemas.microsoft.com/office/drawing/2014/main" id="{8D00789F-A90C-B063-99F6-882BF89B9ED7}"/>
                </a:ext>
              </a:extLst>
            </p:cNvPr>
            <p:cNvGrpSpPr/>
            <p:nvPr/>
          </p:nvGrpSpPr>
          <p:grpSpPr>
            <a:xfrm>
              <a:off x="-407039" y="2527017"/>
              <a:ext cx="1831765" cy="1289138"/>
              <a:chOff x="1954739" y="3362963"/>
              <a:chExt cx="1831765" cy="1289138"/>
            </a:xfrm>
          </p:grpSpPr>
          <p:pic>
            <p:nvPicPr>
              <p:cNvPr id="136" name="Picture 135">
                <a:extLst>
                  <a:ext uri="{FF2B5EF4-FFF2-40B4-BE49-F238E27FC236}">
                    <a16:creationId xmlns:a16="http://schemas.microsoft.com/office/drawing/2014/main" id="{B97BE232-23C2-0237-5A6F-3B2E57473B5F}"/>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37" name="Picture 136">
                <a:extLst>
                  <a:ext uri="{FF2B5EF4-FFF2-40B4-BE49-F238E27FC236}">
                    <a16:creationId xmlns:a16="http://schemas.microsoft.com/office/drawing/2014/main" id="{184BBEDD-54D5-A0A2-28F1-CE695C852D66}"/>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38" name="Picture 137">
                <a:extLst>
                  <a:ext uri="{FF2B5EF4-FFF2-40B4-BE49-F238E27FC236}">
                    <a16:creationId xmlns:a16="http://schemas.microsoft.com/office/drawing/2014/main" id="{ABCD39CB-0120-5610-676C-499F94C249D8}"/>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39" name="Picture 138">
                <a:extLst>
                  <a:ext uri="{FF2B5EF4-FFF2-40B4-BE49-F238E27FC236}">
                    <a16:creationId xmlns:a16="http://schemas.microsoft.com/office/drawing/2014/main" id="{13C5C8C9-2CAF-A0E7-7CB4-28DC745D56DD}"/>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40" name="Picture 139">
                <a:extLst>
                  <a:ext uri="{FF2B5EF4-FFF2-40B4-BE49-F238E27FC236}">
                    <a16:creationId xmlns:a16="http://schemas.microsoft.com/office/drawing/2014/main" id="{1D2C144C-62A7-5DBE-390A-D0503729A31A}"/>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41" name="Picture 140">
                <a:extLst>
                  <a:ext uri="{FF2B5EF4-FFF2-40B4-BE49-F238E27FC236}">
                    <a16:creationId xmlns:a16="http://schemas.microsoft.com/office/drawing/2014/main" id="{729DA73B-1DC2-2456-4450-A2AFB3D8D63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42" name="Picture 141">
                <a:extLst>
                  <a:ext uri="{FF2B5EF4-FFF2-40B4-BE49-F238E27FC236}">
                    <a16:creationId xmlns:a16="http://schemas.microsoft.com/office/drawing/2014/main" id="{9DD7E9F4-FD20-FC8A-3DE4-DA570ED4EB67}"/>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43" name="Picture 142">
                <a:extLst>
                  <a:ext uri="{FF2B5EF4-FFF2-40B4-BE49-F238E27FC236}">
                    <a16:creationId xmlns:a16="http://schemas.microsoft.com/office/drawing/2014/main" id="{B7E3BB6B-0253-0EA3-89BF-847444A15060}"/>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44" name="Picture 143">
                <a:extLst>
                  <a:ext uri="{FF2B5EF4-FFF2-40B4-BE49-F238E27FC236}">
                    <a16:creationId xmlns:a16="http://schemas.microsoft.com/office/drawing/2014/main" id="{23E64332-3EF9-12D5-4398-7B7996D2EDB6}"/>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45" name="Picture 144">
                <a:extLst>
                  <a:ext uri="{FF2B5EF4-FFF2-40B4-BE49-F238E27FC236}">
                    <a16:creationId xmlns:a16="http://schemas.microsoft.com/office/drawing/2014/main" id="{B342E59E-7D80-8801-C4F9-4E10AADA10BC}"/>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46" name="Picture 145">
                <a:extLst>
                  <a:ext uri="{FF2B5EF4-FFF2-40B4-BE49-F238E27FC236}">
                    <a16:creationId xmlns:a16="http://schemas.microsoft.com/office/drawing/2014/main" id="{9D70784A-02A1-9140-FDBD-767C3800C768}"/>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47" name="Picture 146">
                <a:extLst>
                  <a:ext uri="{FF2B5EF4-FFF2-40B4-BE49-F238E27FC236}">
                    <a16:creationId xmlns:a16="http://schemas.microsoft.com/office/drawing/2014/main" id="{F22E15BD-A92B-F0E6-DBCD-934CFD806888}"/>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48" name="Picture 147">
                <a:extLst>
                  <a:ext uri="{FF2B5EF4-FFF2-40B4-BE49-F238E27FC236}">
                    <a16:creationId xmlns:a16="http://schemas.microsoft.com/office/drawing/2014/main" id="{AFBF3A79-7882-939B-B9BE-E0EC6355F3F7}"/>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49" name="Picture 148">
                <a:extLst>
                  <a:ext uri="{FF2B5EF4-FFF2-40B4-BE49-F238E27FC236}">
                    <a16:creationId xmlns:a16="http://schemas.microsoft.com/office/drawing/2014/main" id="{7B8FB9AB-4F2E-1C98-F5B6-C2D2F88320D8}"/>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50" name="Picture 149">
                <a:extLst>
                  <a:ext uri="{FF2B5EF4-FFF2-40B4-BE49-F238E27FC236}">
                    <a16:creationId xmlns:a16="http://schemas.microsoft.com/office/drawing/2014/main" id="{EF852A39-3415-3D39-E1D3-049502E2A03E}"/>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51" name="Picture 150">
                <a:extLst>
                  <a:ext uri="{FF2B5EF4-FFF2-40B4-BE49-F238E27FC236}">
                    <a16:creationId xmlns:a16="http://schemas.microsoft.com/office/drawing/2014/main" id="{A48DE1A1-5AC0-CFB3-7DA8-312CC5C3E1B6}"/>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52" name="Picture 151">
                <a:extLst>
                  <a:ext uri="{FF2B5EF4-FFF2-40B4-BE49-F238E27FC236}">
                    <a16:creationId xmlns:a16="http://schemas.microsoft.com/office/drawing/2014/main" id="{0413221B-F686-FE57-192B-F0CA39C87B3C}"/>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53" name="Picture 152">
                <a:extLst>
                  <a:ext uri="{FF2B5EF4-FFF2-40B4-BE49-F238E27FC236}">
                    <a16:creationId xmlns:a16="http://schemas.microsoft.com/office/drawing/2014/main" id="{6B0D2B9F-1697-C322-3B52-73CB189D5066}"/>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54" name="Picture 153">
                <a:extLst>
                  <a:ext uri="{FF2B5EF4-FFF2-40B4-BE49-F238E27FC236}">
                    <a16:creationId xmlns:a16="http://schemas.microsoft.com/office/drawing/2014/main" id="{BC0E513E-A9DD-8CAD-A9C6-7CDE08CFC3AA}"/>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55" name="Picture 154">
                <a:extLst>
                  <a:ext uri="{FF2B5EF4-FFF2-40B4-BE49-F238E27FC236}">
                    <a16:creationId xmlns:a16="http://schemas.microsoft.com/office/drawing/2014/main" id="{ACEBE4E1-1356-4007-F0E3-BFEF15900F2E}"/>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sp>
        <p:nvSpPr>
          <p:cNvPr id="2" name="Title 1">
            <a:extLst>
              <a:ext uri="{FF2B5EF4-FFF2-40B4-BE49-F238E27FC236}">
                <a16:creationId xmlns:a16="http://schemas.microsoft.com/office/drawing/2014/main" id="{A1CD6EBB-3833-53A1-00F0-8C01AD84DD67}"/>
              </a:ext>
            </a:extLst>
          </p:cNvPr>
          <p:cNvSpPr>
            <a:spLocks noGrp="1"/>
          </p:cNvSpPr>
          <p:nvPr>
            <p:ph type="title"/>
          </p:nvPr>
        </p:nvSpPr>
        <p:spPr/>
        <p:txBody>
          <a:bodyPr/>
          <a:lstStyle/>
          <a:p>
            <a:r>
              <a:rPr lang="en-US" dirty="0"/>
              <a:t>Cancer develops over time</a:t>
            </a:r>
          </a:p>
        </p:txBody>
      </p:sp>
      <p:sp>
        <p:nvSpPr>
          <p:cNvPr id="3" name="Text Placeholder 2">
            <a:extLst>
              <a:ext uri="{FF2B5EF4-FFF2-40B4-BE49-F238E27FC236}">
                <a16:creationId xmlns:a16="http://schemas.microsoft.com/office/drawing/2014/main" id="{B9EFD18C-C386-E0A7-DE56-D6B006A7DAC4}"/>
              </a:ext>
            </a:extLst>
          </p:cNvPr>
          <p:cNvSpPr>
            <a:spLocks noGrp="1"/>
          </p:cNvSpPr>
          <p:nvPr>
            <p:ph type="body" idx="1"/>
          </p:nvPr>
        </p:nvSpPr>
        <p:spPr>
          <a:xfrm>
            <a:off x="311700" y="1152475"/>
            <a:ext cx="8520600" cy="520538"/>
          </a:xfrm>
        </p:spPr>
        <p:txBody>
          <a:bodyPr>
            <a:normAutofit/>
          </a:bodyPr>
          <a:lstStyle/>
          <a:p>
            <a:pPr marL="114300" indent="0" algn="ctr">
              <a:buNone/>
            </a:pPr>
            <a:r>
              <a:rPr lang="en-US" sz="1600" dirty="0">
                <a:solidFill>
                  <a:schemeClr val="tx1">
                    <a:lumMod val="95000"/>
                    <a:lumOff val="5000"/>
                  </a:schemeClr>
                </a:solidFill>
              </a:rPr>
              <a:t>A tumor diagnosed today likely arose from a mutant cell years to decades ago.</a:t>
            </a:r>
          </a:p>
        </p:txBody>
      </p:sp>
      <p:pic>
        <p:nvPicPr>
          <p:cNvPr id="5" name="Picture 4">
            <a:extLst>
              <a:ext uri="{FF2B5EF4-FFF2-40B4-BE49-F238E27FC236}">
                <a16:creationId xmlns:a16="http://schemas.microsoft.com/office/drawing/2014/main" id="{CDF6CB22-3725-3874-551B-CEBAD7BE1782}"/>
              </a:ext>
            </a:extLst>
          </p:cNvPr>
          <p:cNvPicPr>
            <a:picLocks noChangeAspect="1"/>
          </p:cNvPicPr>
          <p:nvPr/>
        </p:nvPicPr>
        <p:blipFill>
          <a:blip r:embed="rId2"/>
          <a:stretch>
            <a:fillRect/>
          </a:stretch>
        </p:blipFill>
        <p:spPr>
          <a:xfrm>
            <a:off x="664950" y="2745667"/>
            <a:ext cx="337658" cy="346909"/>
          </a:xfrm>
          <a:prstGeom prst="rect">
            <a:avLst/>
          </a:prstGeom>
        </p:spPr>
      </p:pic>
      <p:pic>
        <p:nvPicPr>
          <p:cNvPr id="7" name="Picture 6">
            <a:extLst>
              <a:ext uri="{FF2B5EF4-FFF2-40B4-BE49-F238E27FC236}">
                <a16:creationId xmlns:a16="http://schemas.microsoft.com/office/drawing/2014/main" id="{8DAED509-FF30-FF83-CE04-8AE3CCAB333A}"/>
              </a:ext>
            </a:extLst>
          </p:cNvPr>
          <p:cNvPicPr>
            <a:picLocks noChangeAspect="1"/>
          </p:cNvPicPr>
          <p:nvPr/>
        </p:nvPicPr>
        <p:blipFill>
          <a:blip r:embed="rId2"/>
          <a:stretch>
            <a:fillRect/>
          </a:stretch>
        </p:blipFill>
        <p:spPr>
          <a:xfrm>
            <a:off x="2623582" y="2315242"/>
            <a:ext cx="337658" cy="346909"/>
          </a:xfrm>
          <a:prstGeom prst="rect">
            <a:avLst/>
          </a:prstGeom>
        </p:spPr>
      </p:pic>
      <p:pic>
        <p:nvPicPr>
          <p:cNvPr id="8" name="Picture 7">
            <a:extLst>
              <a:ext uri="{FF2B5EF4-FFF2-40B4-BE49-F238E27FC236}">
                <a16:creationId xmlns:a16="http://schemas.microsoft.com/office/drawing/2014/main" id="{6E8B9ED6-B3C7-8CBE-D330-E0E55530C36E}"/>
              </a:ext>
            </a:extLst>
          </p:cNvPr>
          <p:cNvPicPr>
            <a:picLocks noChangeAspect="1"/>
          </p:cNvPicPr>
          <p:nvPr/>
        </p:nvPicPr>
        <p:blipFill>
          <a:blip r:embed="rId2"/>
          <a:stretch>
            <a:fillRect/>
          </a:stretch>
        </p:blipFill>
        <p:spPr>
          <a:xfrm>
            <a:off x="2623582" y="3022843"/>
            <a:ext cx="337658" cy="346909"/>
          </a:xfrm>
          <a:prstGeom prst="rect">
            <a:avLst/>
          </a:prstGeom>
        </p:spPr>
      </p:pic>
      <p:sp>
        <p:nvSpPr>
          <p:cNvPr id="11" name="Multiplication Sign 10">
            <a:extLst>
              <a:ext uri="{FF2B5EF4-FFF2-40B4-BE49-F238E27FC236}">
                <a16:creationId xmlns:a16="http://schemas.microsoft.com/office/drawing/2014/main" id="{0DAB34AD-E027-05A1-8440-84908B2AED77}"/>
              </a:ext>
            </a:extLst>
          </p:cNvPr>
          <p:cNvSpPr/>
          <p:nvPr/>
        </p:nvSpPr>
        <p:spPr>
          <a:xfrm>
            <a:off x="2823395" y="2549551"/>
            <a:ext cx="161355" cy="214551"/>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966F3C1-4B66-D124-CCB8-25541E6028BB}"/>
              </a:ext>
            </a:extLst>
          </p:cNvPr>
          <p:cNvGrpSpPr/>
          <p:nvPr/>
        </p:nvGrpSpPr>
        <p:grpSpPr>
          <a:xfrm>
            <a:off x="5000310" y="2320268"/>
            <a:ext cx="331354" cy="436614"/>
            <a:chOff x="3247705" y="3168578"/>
            <a:chExt cx="389465" cy="496217"/>
          </a:xfrm>
        </p:grpSpPr>
        <p:pic>
          <p:nvPicPr>
            <p:cNvPr id="60" name="Picture 59">
              <a:extLst>
                <a:ext uri="{FF2B5EF4-FFF2-40B4-BE49-F238E27FC236}">
                  <a16:creationId xmlns:a16="http://schemas.microsoft.com/office/drawing/2014/main" id="{C73AE065-7396-1190-9E5B-89E122171B27}"/>
                </a:ext>
              </a:extLst>
            </p:cNvPr>
            <p:cNvPicPr>
              <a:picLocks noChangeAspect="1"/>
            </p:cNvPicPr>
            <p:nvPr/>
          </p:nvPicPr>
          <p:blipFill>
            <a:blip r:embed="rId2"/>
            <a:stretch>
              <a:fillRect/>
            </a:stretch>
          </p:blipFill>
          <p:spPr>
            <a:xfrm>
              <a:off x="3247705" y="3168578"/>
              <a:ext cx="383752" cy="394266"/>
            </a:xfrm>
            <a:prstGeom prst="rect">
              <a:avLst/>
            </a:prstGeom>
          </p:spPr>
        </p:pic>
        <p:sp>
          <p:nvSpPr>
            <p:cNvPr id="61" name="Multiplication Sign 60">
              <a:extLst>
                <a:ext uri="{FF2B5EF4-FFF2-40B4-BE49-F238E27FC236}">
                  <a16:creationId xmlns:a16="http://schemas.microsoft.com/office/drawing/2014/main" id="{7AB6233E-7E2B-D1A5-A629-BD6D01FC223F}"/>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a:extLst>
              <a:ext uri="{FF2B5EF4-FFF2-40B4-BE49-F238E27FC236}">
                <a16:creationId xmlns:a16="http://schemas.microsoft.com/office/drawing/2014/main" id="{FA3B2E62-4282-E1D6-0C6A-BA4A2BD158BA}"/>
              </a:ext>
            </a:extLst>
          </p:cNvPr>
          <p:cNvPicPr>
            <a:picLocks noChangeAspect="1"/>
          </p:cNvPicPr>
          <p:nvPr/>
        </p:nvPicPr>
        <p:blipFill>
          <a:blip r:embed="rId3"/>
          <a:stretch>
            <a:fillRect/>
          </a:stretch>
        </p:blipFill>
        <p:spPr>
          <a:xfrm>
            <a:off x="5151545" y="2113370"/>
            <a:ext cx="337947" cy="413047"/>
          </a:xfrm>
          <a:prstGeom prst="rect">
            <a:avLst/>
          </a:prstGeom>
        </p:spPr>
      </p:pic>
      <p:grpSp>
        <p:nvGrpSpPr>
          <p:cNvPr id="65" name="Group 64">
            <a:extLst>
              <a:ext uri="{FF2B5EF4-FFF2-40B4-BE49-F238E27FC236}">
                <a16:creationId xmlns:a16="http://schemas.microsoft.com/office/drawing/2014/main" id="{0EE730A7-251D-EC14-68A5-9B85EE916C58}"/>
              </a:ext>
            </a:extLst>
          </p:cNvPr>
          <p:cNvGrpSpPr/>
          <p:nvPr/>
        </p:nvGrpSpPr>
        <p:grpSpPr>
          <a:xfrm>
            <a:off x="4881563" y="2087226"/>
            <a:ext cx="331354" cy="436614"/>
            <a:chOff x="3247705" y="3168578"/>
            <a:chExt cx="389465" cy="496217"/>
          </a:xfrm>
        </p:grpSpPr>
        <p:pic>
          <p:nvPicPr>
            <p:cNvPr id="66" name="Picture 65">
              <a:extLst>
                <a:ext uri="{FF2B5EF4-FFF2-40B4-BE49-F238E27FC236}">
                  <a16:creationId xmlns:a16="http://schemas.microsoft.com/office/drawing/2014/main" id="{AE0F4E78-1CD0-F0F9-7038-3DE2433E7F32}"/>
                </a:ext>
              </a:extLst>
            </p:cNvPr>
            <p:cNvPicPr>
              <a:picLocks noChangeAspect="1"/>
            </p:cNvPicPr>
            <p:nvPr/>
          </p:nvPicPr>
          <p:blipFill>
            <a:blip r:embed="rId2"/>
            <a:stretch>
              <a:fillRect/>
            </a:stretch>
          </p:blipFill>
          <p:spPr>
            <a:xfrm>
              <a:off x="3247705" y="3168578"/>
              <a:ext cx="383752" cy="394266"/>
            </a:xfrm>
            <a:prstGeom prst="rect">
              <a:avLst/>
            </a:prstGeom>
          </p:spPr>
        </p:pic>
        <p:sp>
          <p:nvSpPr>
            <p:cNvPr id="67" name="Multiplication Sign 66">
              <a:extLst>
                <a:ext uri="{FF2B5EF4-FFF2-40B4-BE49-F238E27FC236}">
                  <a16:creationId xmlns:a16="http://schemas.microsoft.com/office/drawing/2014/main" id="{DC9CF0C4-90CF-151C-4F71-85BFE66A1095}"/>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8" name="Picture 67">
            <a:extLst>
              <a:ext uri="{FF2B5EF4-FFF2-40B4-BE49-F238E27FC236}">
                <a16:creationId xmlns:a16="http://schemas.microsoft.com/office/drawing/2014/main" id="{D3932983-F89A-BB46-9529-67C34BEA12B1}"/>
              </a:ext>
            </a:extLst>
          </p:cNvPr>
          <p:cNvPicPr>
            <a:picLocks noChangeAspect="1"/>
          </p:cNvPicPr>
          <p:nvPr/>
        </p:nvPicPr>
        <p:blipFill>
          <a:blip r:embed="rId2"/>
          <a:stretch>
            <a:fillRect/>
          </a:stretch>
        </p:blipFill>
        <p:spPr>
          <a:xfrm>
            <a:off x="5073438" y="3056615"/>
            <a:ext cx="337658" cy="346909"/>
          </a:xfrm>
          <a:prstGeom prst="rect">
            <a:avLst/>
          </a:prstGeom>
        </p:spPr>
      </p:pic>
      <p:pic>
        <p:nvPicPr>
          <p:cNvPr id="69" name="Picture 68">
            <a:extLst>
              <a:ext uri="{FF2B5EF4-FFF2-40B4-BE49-F238E27FC236}">
                <a16:creationId xmlns:a16="http://schemas.microsoft.com/office/drawing/2014/main" id="{E9C2B6F7-6198-E983-68B9-7708A15CE30C}"/>
              </a:ext>
            </a:extLst>
          </p:cNvPr>
          <p:cNvPicPr>
            <a:picLocks noChangeAspect="1"/>
          </p:cNvPicPr>
          <p:nvPr/>
        </p:nvPicPr>
        <p:blipFill>
          <a:blip r:embed="rId2"/>
          <a:stretch>
            <a:fillRect/>
          </a:stretch>
        </p:blipFill>
        <p:spPr>
          <a:xfrm>
            <a:off x="5200121" y="3312609"/>
            <a:ext cx="337658" cy="346909"/>
          </a:xfrm>
          <a:prstGeom prst="rect">
            <a:avLst/>
          </a:prstGeom>
        </p:spPr>
      </p:pic>
      <p:grpSp>
        <p:nvGrpSpPr>
          <p:cNvPr id="351" name="Group 350">
            <a:extLst>
              <a:ext uri="{FF2B5EF4-FFF2-40B4-BE49-F238E27FC236}">
                <a16:creationId xmlns:a16="http://schemas.microsoft.com/office/drawing/2014/main" id="{244F0214-362F-3312-B145-A2260536D55E}"/>
              </a:ext>
            </a:extLst>
          </p:cNvPr>
          <p:cNvGrpSpPr/>
          <p:nvPr/>
        </p:nvGrpSpPr>
        <p:grpSpPr>
          <a:xfrm>
            <a:off x="6490958" y="1673013"/>
            <a:ext cx="3044381" cy="2635675"/>
            <a:chOff x="6490958" y="1673013"/>
            <a:chExt cx="3044381" cy="2635675"/>
          </a:xfrm>
        </p:grpSpPr>
        <p:pic>
          <p:nvPicPr>
            <p:cNvPr id="350" name="Picture 349">
              <a:extLst>
                <a:ext uri="{FF2B5EF4-FFF2-40B4-BE49-F238E27FC236}">
                  <a16:creationId xmlns:a16="http://schemas.microsoft.com/office/drawing/2014/main" id="{DEFC1C10-2431-3356-F9F8-FF53A232A547}"/>
                </a:ext>
              </a:extLst>
            </p:cNvPr>
            <p:cNvPicPr>
              <a:picLocks noChangeAspect="1"/>
            </p:cNvPicPr>
            <p:nvPr/>
          </p:nvPicPr>
          <p:blipFill>
            <a:blip r:embed="rId4"/>
            <a:stretch>
              <a:fillRect/>
            </a:stretch>
          </p:blipFill>
          <p:spPr>
            <a:xfrm>
              <a:off x="7625667" y="2683817"/>
              <a:ext cx="1909672" cy="1485896"/>
            </a:xfrm>
            <a:prstGeom prst="rect">
              <a:avLst/>
            </a:prstGeom>
          </p:spPr>
        </p:pic>
        <p:grpSp>
          <p:nvGrpSpPr>
            <p:cNvPr id="307" name="Group 306">
              <a:extLst>
                <a:ext uri="{FF2B5EF4-FFF2-40B4-BE49-F238E27FC236}">
                  <a16:creationId xmlns:a16="http://schemas.microsoft.com/office/drawing/2014/main" id="{B107D210-B9F8-4246-B547-C4EFA11AD4DB}"/>
                </a:ext>
              </a:extLst>
            </p:cNvPr>
            <p:cNvGrpSpPr/>
            <p:nvPr/>
          </p:nvGrpSpPr>
          <p:grpSpPr>
            <a:xfrm>
              <a:off x="6490958" y="2820062"/>
              <a:ext cx="1842267" cy="1488626"/>
              <a:chOff x="-407039" y="2124314"/>
              <a:chExt cx="2165352" cy="1691841"/>
            </a:xfrm>
          </p:grpSpPr>
          <p:grpSp>
            <p:nvGrpSpPr>
              <p:cNvPr id="308" name="Group 307">
                <a:extLst>
                  <a:ext uri="{FF2B5EF4-FFF2-40B4-BE49-F238E27FC236}">
                    <a16:creationId xmlns:a16="http://schemas.microsoft.com/office/drawing/2014/main" id="{EC1D48CE-B2C8-14EF-4848-101664E2C46F}"/>
                  </a:ext>
                </a:extLst>
              </p:cNvPr>
              <p:cNvGrpSpPr/>
              <p:nvPr/>
            </p:nvGrpSpPr>
            <p:grpSpPr>
              <a:xfrm>
                <a:off x="-73452" y="2124314"/>
                <a:ext cx="1831765" cy="1289138"/>
                <a:chOff x="1954739" y="3362963"/>
                <a:chExt cx="1831765" cy="1289138"/>
              </a:xfrm>
            </p:grpSpPr>
            <p:pic>
              <p:nvPicPr>
                <p:cNvPr id="330" name="Picture 329">
                  <a:extLst>
                    <a:ext uri="{FF2B5EF4-FFF2-40B4-BE49-F238E27FC236}">
                      <a16:creationId xmlns:a16="http://schemas.microsoft.com/office/drawing/2014/main" id="{AEEE5F90-BEF6-D6A5-4020-5A1B53D636B2}"/>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331" name="Picture 330">
                  <a:extLst>
                    <a:ext uri="{FF2B5EF4-FFF2-40B4-BE49-F238E27FC236}">
                      <a16:creationId xmlns:a16="http://schemas.microsoft.com/office/drawing/2014/main" id="{2D456882-F94C-1600-476E-63C9116C16BF}"/>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332" name="Picture 331">
                  <a:extLst>
                    <a:ext uri="{FF2B5EF4-FFF2-40B4-BE49-F238E27FC236}">
                      <a16:creationId xmlns:a16="http://schemas.microsoft.com/office/drawing/2014/main" id="{851312EB-3C92-AC19-4323-A3FB924DC09F}"/>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333" name="Picture 332">
                  <a:extLst>
                    <a:ext uri="{FF2B5EF4-FFF2-40B4-BE49-F238E27FC236}">
                      <a16:creationId xmlns:a16="http://schemas.microsoft.com/office/drawing/2014/main" id="{85B5C2E0-C9DD-541F-91CD-43B0E03771B9}"/>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334" name="Picture 333">
                  <a:extLst>
                    <a:ext uri="{FF2B5EF4-FFF2-40B4-BE49-F238E27FC236}">
                      <a16:creationId xmlns:a16="http://schemas.microsoft.com/office/drawing/2014/main" id="{D8181480-E332-DDFE-8517-58355636D865}"/>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335" name="Picture 334">
                  <a:extLst>
                    <a:ext uri="{FF2B5EF4-FFF2-40B4-BE49-F238E27FC236}">
                      <a16:creationId xmlns:a16="http://schemas.microsoft.com/office/drawing/2014/main" id="{38C624AD-1A70-48A8-E872-0C5A4A81BF0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336" name="Picture 335">
                  <a:extLst>
                    <a:ext uri="{FF2B5EF4-FFF2-40B4-BE49-F238E27FC236}">
                      <a16:creationId xmlns:a16="http://schemas.microsoft.com/office/drawing/2014/main" id="{0764EA4B-A015-5038-EDD5-98B73B12E0A2}"/>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337" name="Picture 336">
                  <a:extLst>
                    <a:ext uri="{FF2B5EF4-FFF2-40B4-BE49-F238E27FC236}">
                      <a16:creationId xmlns:a16="http://schemas.microsoft.com/office/drawing/2014/main" id="{BB8914F0-786A-625F-C8B1-4F7F10B8AA82}"/>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338" name="Picture 337">
                  <a:extLst>
                    <a:ext uri="{FF2B5EF4-FFF2-40B4-BE49-F238E27FC236}">
                      <a16:creationId xmlns:a16="http://schemas.microsoft.com/office/drawing/2014/main" id="{926BA7F2-8E46-9E4D-B351-8B54FEB4E4CF}"/>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339" name="Picture 338">
                  <a:extLst>
                    <a:ext uri="{FF2B5EF4-FFF2-40B4-BE49-F238E27FC236}">
                      <a16:creationId xmlns:a16="http://schemas.microsoft.com/office/drawing/2014/main" id="{1646CC58-EFC5-542E-2B7E-59A28ECF08D8}"/>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340" name="Picture 339">
                  <a:extLst>
                    <a:ext uri="{FF2B5EF4-FFF2-40B4-BE49-F238E27FC236}">
                      <a16:creationId xmlns:a16="http://schemas.microsoft.com/office/drawing/2014/main" id="{4BD43E4C-776F-504E-8FD4-506603CDB507}"/>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341" name="Picture 340">
                  <a:extLst>
                    <a:ext uri="{FF2B5EF4-FFF2-40B4-BE49-F238E27FC236}">
                      <a16:creationId xmlns:a16="http://schemas.microsoft.com/office/drawing/2014/main" id="{BF565EE3-AAF6-0C27-D83A-8EB4D0A9ED82}"/>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342" name="Picture 341">
                  <a:extLst>
                    <a:ext uri="{FF2B5EF4-FFF2-40B4-BE49-F238E27FC236}">
                      <a16:creationId xmlns:a16="http://schemas.microsoft.com/office/drawing/2014/main" id="{2E79DFA9-2680-E08E-AE91-CDF3328DF03B}"/>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343" name="Picture 342">
                  <a:extLst>
                    <a:ext uri="{FF2B5EF4-FFF2-40B4-BE49-F238E27FC236}">
                      <a16:creationId xmlns:a16="http://schemas.microsoft.com/office/drawing/2014/main" id="{79BDEB69-CECA-D2FB-346A-F46CC8808A86}"/>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344" name="Picture 343">
                  <a:extLst>
                    <a:ext uri="{FF2B5EF4-FFF2-40B4-BE49-F238E27FC236}">
                      <a16:creationId xmlns:a16="http://schemas.microsoft.com/office/drawing/2014/main" id="{EB59865C-A035-75CF-B569-938F55B175CF}"/>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345" name="Picture 344">
                  <a:extLst>
                    <a:ext uri="{FF2B5EF4-FFF2-40B4-BE49-F238E27FC236}">
                      <a16:creationId xmlns:a16="http://schemas.microsoft.com/office/drawing/2014/main" id="{C5BD66A6-404E-239E-C9F1-3C6A389339E9}"/>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346" name="Picture 345">
                  <a:extLst>
                    <a:ext uri="{FF2B5EF4-FFF2-40B4-BE49-F238E27FC236}">
                      <a16:creationId xmlns:a16="http://schemas.microsoft.com/office/drawing/2014/main" id="{889D117E-B822-656D-CDAD-21DC205AB89F}"/>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347" name="Picture 346">
                  <a:extLst>
                    <a:ext uri="{FF2B5EF4-FFF2-40B4-BE49-F238E27FC236}">
                      <a16:creationId xmlns:a16="http://schemas.microsoft.com/office/drawing/2014/main" id="{6CA5CCA0-2A54-347D-4ADE-3FAA8B0FC520}"/>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348" name="Picture 347">
                  <a:extLst>
                    <a:ext uri="{FF2B5EF4-FFF2-40B4-BE49-F238E27FC236}">
                      <a16:creationId xmlns:a16="http://schemas.microsoft.com/office/drawing/2014/main" id="{62B95666-E562-173A-4AA8-8B815678E26E}"/>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349" name="Picture 348">
                  <a:extLst>
                    <a:ext uri="{FF2B5EF4-FFF2-40B4-BE49-F238E27FC236}">
                      <a16:creationId xmlns:a16="http://schemas.microsoft.com/office/drawing/2014/main" id="{C1704528-0619-0D5A-A17E-0587132B0B6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309" name="Group 308">
                <a:extLst>
                  <a:ext uri="{FF2B5EF4-FFF2-40B4-BE49-F238E27FC236}">
                    <a16:creationId xmlns:a16="http://schemas.microsoft.com/office/drawing/2014/main" id="{9BDEEB31-4A33-2B9C-2E24-7AD73B2E7106}"/>
                  </a:ext>
                </a:extLst>
              </p:cNvPr>
              <p:cNvGrpSpPr/>
              <p:nvPr/>
            </p:nvGrpSpPr>
            <p:grpSpPr>
              <a:xfrm>
                <a:off x="-407039" y="2527017"/>
                <a:ext cx="1831765" cy="1289138"/>
                <a:chOff x="1954739" y="3362963"/>
                <a:chExt cx="1831765" cy="1289138"/>
              </a:xfrm>
            </p:grpSpPr>
            <p:pic>
              <p:nvPicPr>
                <p:cNvPr id="310" name="Picture 309">
                  <a:extLst>
                    <a:ext uri="{FF2B5EF4-FFF2-40B4-BE49-F238E27FC236}">
                      <a16:creationId xmlns:a16="http://schemas.microsoft.com/office/drawing/2014/main" id="{5E0AAE62-D593-4F0C-C5E5-32A1EC1F191D}"/>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311" name="Picture 310">
                  <a:extLst>
                    <a:ext uri="{FF2B5EF4-FFF2-40B4-BE49-F238E27FC236}">
                      <a16:creationId xmlns:a16="http://schemas.microsoft.com/office/drawing/2014/main" id="{5844BDA9-F00C-B966-9F9D-285BCEC9950A}"/>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312" name="Picture 311">
                  <a:extLst>
                    <a:ext uri="{FF2B5EF4-FFF2-40B4-BE49-F238E27FC236}">
                      <a16:creationId xmlns:a16="http://schemas.microsoft.com/office/drawing/2014/main" id="{C9883C72-A685-03FF-98C4-D751838CD4CC}"/>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313" name="Picture 312">
                  <a:extLst>
                    <a:ext uri="{FF2B5EF4-FFF2-40B4-BE49-F238E27FC236}">
                      <a16:creationId xmlns:a16="http://schemas.microsoft.com/office/drawing/2014/main" id="{751408A1-1480-372F-75F6-C16D18A96F51}"/>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314" name="Picture 313">
                  <a:extLst>
                    <a:ext uri="{FF2B5EF4-FFF2-40B4-BE49-F238E27FC236}">
                      <a16:creationId xmlns:a16="http://schemas.microsoft.com/office/drawing/2014/main" id="{3506A637-6A2D-482B-2208-84C6E790161D}"/>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315" name="Picture 314">
                  <a:extLst>
                    <a:ext uri="{FF2B5EF4-FFF2-40B4-BE49-F238E27FC236}">
                      <a16:creationId xmlns:a16="http://schemas.microsoft.com/office/drawing/2014/main" id="{3C2B125F-2F78-6EC0-E726-F5A234E6EDBF}"/>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316" name="Picture 315">
                  <a:extLst>
                    <a:ext uri="{FF2B5EF4-FFF2-40B4-BE49-F238E27FC236}">
                      <a16:creationId xmlns:a16="http://schemas.microsoft.com/office/drawing/2014/main" id="{5F287D1F-C1F5-48E5-D739-BD574579D6A5}"/>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317" name="Picture 316">
                  <a:extLst>
                    <a:ext uri="{FF2B5EF4-FFF2-40B4-BE49-F238E27FC236}">
                      <a16:creationId xmlns:a16="http://schemas.microsoft.com/office/drawing/2014/main" id="{78038F64-76C3-C6A3-1AB4-8505F3712A51}"/>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318" name="Picture 317">
                  <a:extLst>
                    <a:ext uri="{FF2B5EF4-FFF2-40B4-BE49-F238E27FC236}">
                      <a16:creationId xmlns:a16="http://schemas.microsoft.com/office/drawing/2014/main" id="{D640EBE0-1E2E-273D-D3CA-F9397954DDA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319" name="Picture 318">
                  <a:extLst>
                    <a:ext uri="{FF2B5EF4-FFF2-40B4-BE49-F238E27FC236}">
                      <a16:creationId xmlns:a16="http://schemas.microsoft.com/office/drawing/2014/main" id="{5948154F-C82F-EFAE-AC7F-58D1C6056304}"/>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320" name="Picture 319">
                  <a:extLst>
                    <a:ext uri="{FF2B5EF4-FFF2-40B4-BE49-F238E27FC236}">
                      <a16:creationId xmlns:a16="http://schemas.microsoft.com/office/drawing/2014/main" id="{BE9D0517-0F12-04F5-5B23-E2857987FD49}"/>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321" name="Picture 320">
                  <a:extLst>
                    <a:ext uri="{FF2B5EF4-FFF2-40B4-BE49-F238E27FC236}">
                      <a16:creationId xmlns:a16="http://schemas.microsoft.com/office/drawing/2014/main" id="{E6B2982E-E392-B5FC-FEEA-FE618E4BB396}"/>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322" name="Picture 321">
                  <a:extLst>
                    <a:ext uri="{FF2B5EF4-FFF2-40B4-BE49-F238E27FC236}">
                      <a16:creationId xmlns:a16="http://schemas.microsoft.com/office/drawing/2014/main" id="{0C628C75-A036-1E2D-1876-797D8460752C}"/>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323" name="Picture 322">
                  <a:extLst>
                    <a:ext uri="{FF2B5EF4-FFF2-40B4-BE49-F238E27FC236}">
                      <a16:creationId xmlns:a16="http://schemas.microsoft.com/office/drawing/2014/main" id="{B411EF3F-1C9A-880F-30AE-6BC79ADF2B20}"/>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324" name="Picture 323">
                  <a:extLst>
                    <a:ext uri="{FF2B5EF4-FFF2-40B4-BE49-F238E27FC236}">
                      <a16:creationId xmlns:a16="http://schemas.microsoft.com/office/drawing/2014/main" id="{E9D1186E-60C0-AB9B-CA4D-5222F2D06087}"/>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325" name="Picture 324">
                  <a:extLst>
                    <a:ext uri="{FF2B5EF4-FFF2-40B4-BE49-F238E27FC236}">
                      <a16:creationId xmlns:a16="http://schemas.microsoft.com/office/drawing/2014/main" id="{2ADD5123-0EB9-63F8-7770-5C2ED5D48D87}"/>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326" name="Picture 325">
                  <a:extLst>
                    <a:ext uri="{FF2B5EF4-FFF2-40B4-BE49-F238E27FC236}">
                      <a16:creationId xmlns:a16="http://schemas.microsoft.com/office/drawing/2014/main" id="{83ADF943-0411-D12D-2026-D269B5E4767A}"/>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327" name="Picture 326">
                  <a:extLst>
                    <a:ext uri="{FF2B5EF4-FFF2-40B4-BE49-F238E27FC236}">
                      <a16:creationId xmlns:a16="http://schemas.microsoft.com/office/drawing/2014/main" id="{5697D1C2-D734-4A0C-8A42-6CB4D8C13239}"/>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328" name="Picture 327">
                  <a:extLst>
                    <a:ext uri="{FF2B5EF4-FFF2-40B4-BE49-F238E27FC236}">
                      <a16:creationId xmlns:a16="http://schemas.microsoft.com/office/drawing/2014/main" id="{0C440B83-E6A1-A044-ECB8-0325B49D9B44}"/>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329" name="Picture 328">
                  <a:extLst>
                    <a:ext uri="{FF2B5EF4-FFF2-40B4-BE49-F238E27FC236}">
                      <a16:creationId xmlns:a16="http://schemas.microsoft.com/office/drawing/2014/main" id="{A2E89126-21C1-C6BF-27BC-DAE1CDB038CC}"/>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90" name="Group 89">
              <a:extLst>
                <a:ext uri="{FF2B5EF4-FFF2-40B4-BE49-F238E27FC236}">
                  <a16:creationId xmlns:a16="http://schemas.microsoft.com/office/drawing/2014/main" id="{6C122FAC-CB98-57AE-2319-1BE0E79312F0}"/>
                </a:ext>
              </a:extLst>
            </p:cNvPr>
            <p:cNvGrpSpPr/>
            <p:nvPr/>
          </p:nvGrpSpPr>
          <p:grpSpPr>
            <a:xfrm>
              <a:off x="6814053" y="1673013"/>
              <a:ext cx="1842267" cy="1488626"/>
              <a:chOff x="-407039" y="2124314"/>
              <a:chExt cx="2165352" cy="1691841"/>
            </a:xfrm>
          </p:grpSpPr>
          <p:grpSp>
            <p:nvGrpSpPr>
              <p:cNvPr id="91" name="Group 90">
                <a:extLst>
                  <a:ext uri="{FF2B5EF4-FFF2-40B4-BE49-F238E27FC236}">
                    <a16:creationId xmlns:a16="http://schemas.microsoft.com/office/drawing/2014/main" id="{4172404E-A689-760C-E392-E3B1C4B4E95D}"/>
                  </a:ext>
                </a:extLst>
              </p:cNvPr>
              <p:cNvGrpSpPr/>
              <p:nvPr/>
            </p:nvGrpSpPr>
            <p:grpSpPr>
              <a:xfrm>
                <a:off x="-73452" y="2124314"/>
                <a:ext cx="1831765" cy="1289138"/>
                <a:chOff x="1954739" y="3362963"/>
                <a:chExt cx="1831765" cy="1289138"/>
              </a:xfrm>
            </p:grpSpPr>
            <p:pic>
              <p:nvPicPr>
                <p:cNvPr id="113" name="Picture 112">
                  <a:extLst>
                    <a:ext uri="{FF2B5EF4-FFF2-40B4-BE49-F238E27FC236}">
                      <a16:creationId xmlns:a16="http://schemas.microsoft.com/office/drawing/2014/main" id="{B847A861-C2FB-A35F-69F3-A0F287F079FF}"/>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14" name="Picture 113">
                  <a:extLst>
                    <a:ext uri="{FF2B5EF4-FFF2-40B4-BE49-F238E27FC236}">
                      <a16:creationId xmlns:a16="http://schemas.microsoft.com/office/drawing/2014/main" id="{937FA4D7-DD83-AE8F-73FF-EE1BD8D16CD7}"/>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15" name="Picture 114">
                  <a:extLst>
                    <a:ext uri="{FF2B5EF4-FFF2-40B4-BE49-F238E27FC236}">
                      <a16:creationId xmlns:a16="http://schemas.microsoft.com/office/drawing/2014/main" id="{3C73A265-B223-0304-2694-697EABA4FF3D}"/>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16" name="Picture 115">
                  <a:extLst>
                    <a:ext uri="{FF2B5EF4-FFF2-40B4-BE49-F238E27FC236}">
                      <a16:creationId xmlns:a16="http://schemas.microsoft.com/office/drawing/2014/main" id="{674B561C-E69B-E76E-09E3-579C18066605}"/>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17" name="Picture 116">
                  <a:extLst>
                    <a:ext uri="{FF2B5EF4-FFF2-40B4-BE49-F238E27FC236}">
                      <a16:creationId xmlns:a16="http://schemas.microsoft.com/office/drawing/2014/main" id="{AA313670-9F4D-C0D1-9F90-E076416E705B}"/>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18" name="Picture 117">
                  <a:extLst>
                    <a:ext uri="{FF2B5EF4-FFF2-40B4-BE49-F238E27FC236}">
                      <a16:creationId xmlns:a16="http://schemas.microsoft.com/office/drawing/2014/main" id="{ED9889B1-3497-9BFD-1B4D-69F7A764A02C}"/>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19" name="Picture 118">
                  <a:extLst>
                    <a:ext uri="{FF2B5EF4-FFF2-40B4-BE49-F238E27FC236}">
                      <a16:creationId xmlns:a16="http://schemas.microsoft.com/office/drawing/2014/main" id="{06FA0CB5-BE5B-2AA1-1E68-720497AF3554}"/>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20" name="Picture 119">
                  <a:extLst>
                    <a:ext uri="{FF2B5EF4-FFF2-40B4-BE49-F238E27FC236}">
                      <a16:creationId xmlns:a16="http://schemas.microsoft.com/office/drawing/2014/main" id="{1BD7E078-9B71-35D9-5315-008A6D5E9E17}"/>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21" name="Picture 120">
                  <a:extLst>
                    <a:ext uri="{FF2B5EF4-FFF2-40B4-BE49-F238E27FC236}">
                      <a16:creationId xmlns:a16="http://schemas.microsoft.com/office/drawing/2014/main" id="{B4FAEE20-7561-320E-65CF-8C79BADBB3B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22" name="Picture 121">
                  <a:extLst>
                    <a:ext uri="{FF2B5EF4-FFF2-40B4-BE49-F238E27FC236}">
                      <a16:creationId xmlns:a16="http://schemas.microsoft.com/office/drawing/2014/main" id="{C20A892F-39C9-1CDF-F0C6-AE0ADC149989}"/>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23" name="Picture 122">
                  <a:extLst>
                    <a:ext uri="{FF2B5EF4-FFF2-40B4-BE49-F238E27FC236}">
                      <a16:creationId xmlns:a16="http://schemas.microsoft.com/office/drawing/2014/main" id="{0A9F128E-E2C4-0EA6-AD05-5B7035370525}"/>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24" name="Picture 123">
                  <a:extLst>
                    <a:ext uri="{FF2B5EF4-FFF2-40B4-BE49-F238E27FC236}">
                      <a16:creationId xmlns:a16="http://schemas.microsoft.com/office/drawing/2014/main" id="{5587D4AE-ADC7-F715-E205-388E4F57333B}"/>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25" name="Picture 124">
                  <a:extLst>
                    <a:ext uri="{FF2B5EF4-FFF2-40B4-BE49-F238E27FC236}">
                      <a16:creationId xmlns:a16="http://schemas.microsoft.com/office/drawing/2014/main" id="{BB917469-4113-7500-520E-70A5712BF289}"/>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26" name="Picture 125">
                  <a:extLst>
                    <a:ext uri="{FF2B5EF4-FFF2-40B4-BE49-F238E27FC236}">
                      <a16:creationId xmlns:a16="http://schemas.microsoft.com/office/drawing/2014/main" id="{C1359C81-9B00-7626-F2AB-D49C7EA3EAF3}"/>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27" name="Picture 126">
                  <a:extLst>
                    <a:ext uri="{FF2B5EF4-FFF2-40B4-BE49-F238E27FC236}">
                      <a16:creationId xmlns:a16="http://schemas.microsoft.com/office/drawing/2014/main" id="{84A70328-97BA-9EA2-1943-03762FCB2C1A}"/>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28" name="Picture 127">
                  <a:extLst>
                    <a:ext uri="{FF2B5EF4-FFF2-40B4-BE49-F238E27FC236}">
                      <a16:creationId xmlns:a16="http://schemas.microsoft.com/office/drawing/2014/main" id="{4865B473-5B45-D0AF-850F-D12CEC2F4913}"/>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29" name="Picture 128">
                  <a:extLst>
                    <a:ext uri="{FF2B5EF4-FFF2-40B4-BE49-F238E27FC236}">
                      <a16:creationId xmlns:a16="http://schemas.microsoft.com/office/drawing/2014/main" id="{DD023EEF-A0CE-8CB2-EF53-B31940B983A4}"/>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30" name="Picture 129">
                  <a:extLst>
                    <a:ext uri="{FF2B5EF4-FFF2-40B4-BE49-F238E27FC236}">
                      <a16:creationId xmlns:a16="http://schemas.microsoft.com/office/drawing/2014/main" id="{3F266AF3-E608-448A-6F56-F285E5A679F1}"/>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31" name="Picture 130">
                  <a:extLst>
                    <a:ext uri="{FF2B5EF4-FFF2-40B4-BE49-F238E27FC236}">
                      <a16:creationId xmlns:a16="http://schemas.microsoft.com/office/drawing/2014/main" id="{205F3F2C-AE84-2D8C-F3E2-3A8D5F1B9651}"/>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32" name="Picture 131">
                  <a:extLst>
                    <a:ext uri="{FF2B5EF4-FFF2-40B4-BE49-F238E27FC236}">
                      <a16:creationId xmlns:a16="http://schemas.microsoft.com/office/drawing/2014/main" id="{E7E7576C-B82B-849E-7291-9FC29BA9773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92" name="Group 91">
                <a:extLst>
                  <a:ext uri="{FF2B5EF4-FFF2-40B4-BE49-F238E27FC236}">
                    <a16:creationId xmlns:a16="http://schemas.microsoft.com/office/drawing/2014/main" id="{37583486-7B00-EB62-249A-7CAE6CE287C6}"/>
                  </a:ext>
                </a:extLst>
              </p:cNvPr>
              <p:cNvGrpSpPr/>
              <p:nvPr/>
            </p:nvGrpSpPr>
            <p:grpSpPr>
              <a:xfrm>
                <a:off x="-407039" y="2527017"/>
                <a:ext cx="1831765" cy="1289138"/>
                <a:chOff x="1954739" y="3362963"/>
                <a:chExt cx="1831765" cy="1289138"/>
              </a:xfrm>
            </p:grpSpPr>
            <p:pic>
              <p:nvPicPr>
                <p:cNvPr id="93" name="Picture 92">
                  <a:extLst>
                    <a:ext uri="{FF2B5EF4-FFF2-40B4-BE49-F238E27FC236}">
                      <a16:creationId xmlns:a16="http://schemas.microsoft.com/office/drawing/2014/main" id="{64186034-D6CC-7C81-0F51-A4E9BC40D563}"/>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94" name="Picture 93">
                  <a:extLst>
                    <a:ext uri="{FF2B5EF4-FFF2-40B4-BE49-F238E27FC236}">
                      <a16:creationId xmlns:a16="http://schemas.microsoft.com/office/drawing/2014/main" id="{7D6CA1BB-39FD-20B0-382E-6611205D3F85}"/>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95" name="Picture 94">
                  <a:extLst>
                    <a:ext uri="{FF2B5EF4-FFF2-40B4-BE49-F238E27FC236}">
                      <a16:creationId xmlns:a16="http://schemas.microsoft.com/office/drawing/2014/main" id="{C425C283-F5CA-335C-BEC0-85F8970B9259}"/>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96" name="Picture 95">
                  <a:extLst>
                    <a:ext uri="{FF2B5EF4-FFF2-40B4-BE49-F238E27FC236}">
                      <a16:creationId xmlns:a16="http://schemas.microsoft.com/office/drawing/2014/main" id="{EB7ECE8E-9184-E734-7EB8-A6436B90D5A2}"/>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97" name="Picture 96">
                  <a:extLst>
                    <a:ext uri="{FF2B5EF4-FFF2-40B4-BE49-F238E27FC236}">
                      <a16:creationId xmlns:a16="http://schemas.microsoft.com/office/drawing/2014/main" id="{D0C345F4-E541-A65F-CB6E-0AC827382049}"/>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98" name="Picture 97">
                  <a:extLst>
                    <a:ext uri="{FF2B5EF4-FFF2-40B4-BE49-F238E27FC236}">
                      <a16:creationId xmlns:a16="http://schemas.microsoft.com/office/drawing/2014/main" id="{EABFED5B-ECC7-D0CD-AB81-14C49E7C17D2}"/>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99" name="Picture 98">
                  <a:extLst>
                    <a:ext uri="{FF2B5EF4-FFF2-40B4-BE49-F238E27FC236}">
                      <a16:creationId xmlns:a16="http://schemas.microsoft.com/office/drawing/2014/main" id="{FC9413AA-C906-1F6D-7E5F-50FAC3565687}"/>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00" name="Picture 99">
                  <a:extLst>
                    <a:ext uri="{FF2B5EF4-FFF2-40B4-BE49-F238E27FC236}">
                      <a16:creationId xmlns:a16="http://schemas.microsoft.com/office/drawing/2014/main" id="{87B7314B-A308-0E66-25CF-AFC4FCA98389}"/>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01" name="Picture 100">
                  <a:extLst>
                    <a:ext uri="{FF2B5EF4-FFF2-40B4-BE49-F238E27FC236}">
                      <a16:creationId xmlns:a16="http://schemas.microsoft.com/office/drawing/2014/main" id="{A8346330-2454-1487-ADA0-1DDAE0C7C8E3}"/>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02" name="Picture 101">
                  <a:extLst>
                    <a:ext uri="{FF2B5EF4-FFF2-40B4-BE49-F238E27FC236}">
                      <a16:creationId xmlns:a16="http://schemas.microsoft.com/office/drawing/2014/main" id="{AB046722-CF87-CEBD-EB4C-1C124A60C8A7}"/>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03" name="Picture 102">
                  <a:extLst>
                    <a:ext uri="{FF2B5EF4-FFF2-40B4-BE49-F238E27FC236}">
                      <a16:creationId xmlns:a16="http://schemas.microsoft.com/office/drawing/2014/main" id="{FC97F626-A331-CCFD-E8BD-179AB977B18E}"/>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04" name="Picture 103">
                  <a:extLst>
                    <a:ext uri="{FF2B5EF4-FFF2-40B4-BE49-F238E27FC236}">
                      <a16:creationId xmlns:a16="http://schemas.microsoft.com/office/drawing/2014/main" id="{23589B0D-A4C7-7063-1240-569A1A59E2E7}"/>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05" name="Picture 104">
                  <a:extLst>
                    <a:ext uri="{FF2B5EF4-FFF2-40B4-BE49-F238E27FC236}">
                      <a16:creationId xmlns:a16="http://schemas.microsoft.com/office/drawing/2014/main" id="{7B12F8D7-F6ED-AC6E-26BC-0BB9F3C301E1}"/>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06" name="Picture 105">
                  <a:extLst>
                    <a:ext uri="{FF2B5EF4-FFF2-40B4-BE49-F238E27FC236}">
                      <a16:creationId xmlns:a16="http://schemas.microsoft.com/office/drawing/2014/main" id="{98CDD1E4-0ABC-4264-9340-FC2275CDF719}"/>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07" name="Picture 106">
                  <a:extLst>
                    <a:ext uri="{FF2B5EF4-FFF2-40B4-BE49-F238E27FC236}">
                      <a16:creationId xmlns:a16="http://schemas.microsoft.com/office/drawing/2014/main" id="{53516AA4-7900-72DD-ED71-61DDC79D1B5E}"/>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08" name="Picture 107">
                  <a:extLst>
                    <a:ext uri="{FF2B5EF4-FFF2-40B4-BE49-F238E27FC236}">
                      <a16:creationId xmlns:a16="http://schemas.microsoft.com/office/drawing/2014/main" id="{B2ED4439-FD75-9F62-2B92-6AAF5AE91A32}"/>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09" name="Picture 108">
                  <a:extLst>
                    <a:ext uri="{FF2B5EF4-FFF2-40B4-BE49-F238E27FC236}">
                      <a16:creationId xmlns:a16="http://schemas.microsoft.com/office/drawing/2014/main" id="{2F148956-A69F-866F-1685-C1972E154451}"/>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10" name="Picture 109">
                  <a:extLst>
                    <a:ext uri="{FF2B5EF4-FFF2-40B4-BE49-F238E27FC236}">
                      <a16:creationId xmlns:a16="http://schemas.microsoft.com/office/drawing/2014/main" id="{FB49C8ED-6446-27E0-24E3-D8E6B4552D13}"/>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11" name="Picture 110">
                  <a:extLst>
                    <a:ext uri="{FF2B5EF4-FFF2-40B4-BE49-F238E27FC236}">
                      <a16:creationId xmlns:a16="http://schemas.microsoft.com/office/drawing/2014/main" id="{E4EFCAB8-B59D-A17D-4EC5-F302AF1F6CB5}"/>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12" name="Picture 111">
                  <a:extLst>
                    <a:ext uri="{FF2B5EF4-FFF2-40B4-BE49-F238E27FC236}">
                      <a16:creationId xmlns:a16="http://schemas.microsoft.com/office/drawing/2014/main" id="{464135BB-F068-0C2A-DE21-CAE713D70260}"/>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pic>
          <p:nvPicPr>
            <p:cNvPr id="70" name="Picture 69">
              <a:extLst>
                <a:ext uri="{FF2B5EF4-FFF2-40B4-BE49-F238E27FC236}">
                  <a16:creationId xmlns:a16="http://schemas.microsoft.com/office/drawing/2014/main" id="{3AE69936-648C-F519-C2E7-BE87E5E2AC5B}"/>
                </a:ext>
              </a:extLst>
            </p:cNvPr>
            <p:cNvPicPr>
              <a:picLocks noChangeAspect="1"/>
            </p:cNvPicPr>
            <p:nvPr/>
          </p:nvPicPr>
          <p:blipFill>
            <a:blip r:embed="rId5"/>
            <a:stretch>
              <a:fillRect/>
            </a:stretch>
          </p:blipFill>
          <p:spPr>
            <a:xfrm>
              <a:off x="7868379" y="1896121"/>
              <a:ext cx="573974" cy="622252"/>
            </a:xfrm>
            <a:prstGeom prst="rect">
              <a:avLst/>
            </a:prstGeom>
          </p:spPr>
        </p:pic>
        <p:grpSp>
          <p:nvGrpSpPr>
            <p:cNvPr id="71" name="Group 70">
              <a:extLst>
                <a:ext uri="{FF2B5EF4-FFF2-40B4-BE49-F238E27FC236}">
                  <a16:creationId xmlns:a16="http://schemas.microsoft.com/office/drawing/2014/main" id="{6F78668C-8750-E71A-68A8-7338313BD38B}"/>
                </a:ext>
              </a:extLst>
            </p:cNvPr>
            <p:cNvGrpSpPr/>
            <p:nvPr/>
          </p:nvGrpSpPr>
          <p:grpSpPr>
            <a:xfrm>
              <a:off x="7688302" y="2546940"/>
              <a:ext cx="331354" cy="436614"/>
              <a:chOff x="3247705" y="3168578"/>
              <a:chExt cx="389465" cy="496217"/>
            </a:xfrm>
          </p:grpSpPr>
          <p:pic>
            <p:nvPicPr>
              <p:cNvPr id="72" name="Picture 71">
                <a:extLst>
                  <a:ext uri="{FF2B5EF4-FFF2-40B4-BE49-F238E27FC236}">
                    <a16:creationId xmlns:a16="http://schemas.microsoft.com/office/drawing/2014/main" id="{D1E4366D-BD59-78A5-7A62-C7E5FFA35265}"/>
                  </a:ext>
                </a:extLst>
              </p:cNvPr>
              <p:cNvPicPr>
                <a:picLocks noChangeAspect="1"/>
              </p:cNvPicPr>
              <p:nvPr/>
            </p:nvPicPr>
            <p:blipFill>
              <a:blip r:embed="rId2"/>
              <a:stretch>
                <a:fillRect/>
              </a:stretch>
            </p:blipFill>
            <p:spPr>
              <a:xfrm>
                <a:off x="3247705" y="3168578"/>
                <a:ext cx="383752" cy="394266"/>
              </a:xfrm>
              <a:prstGeom prst="rect">
                <a:avLst/>
              </a:prstGeom>
            </p:spPr>
          </p:pic>
          <p:sp>
            <p:nvSpPr>
              <p:cNvPr id="73" name="Multiplication Sign 72">
                <a:extLst>
                  <a:ext uri="{FF2B5EF4-FFF2-40B4-BE49-F238E27FC236}">
                    <a16:creationId xmlns:a16="http://schemas.microsoft.com/office/drawing/2014/main" id="{820C23A1-B3E7-B8EE-D78E-CA89C92B0585}"/>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a:extLst>
                <a:ext uri="{FF2B5EF4-FFF2-40B4-BE49-F238E27FC236}">
                  <a16:creationId xmlns:a16="http://schemas.microsoft.com/office/drawing/2014/main" id="{6F73C318-3800-87D4-B53C-97CB181595A0}"/>
                </a:ext>
              </a:extLst>
            </p:cNvPr>
            <p:cNvPicPr>
              <a:picLocks noChangeAspect="1"/>
            </p:cNvPicPr>
            <p:nvPr/>
          </p:nvPicPr>
          <p:blipFill>
            <a:blip r:embed="rId3"/>
            <a:stretch>
              <a:fillRect/>
            </a:stretch>
          </p:blipFill>
          <p:spPr>
            <a:xfrm>
              <a:off x="7839537" y="2340042"/>
              <a:ext cx="337947" cy="413047"/>
            </a:xfrm>
            <a:prstGeom prst="rect">
              <a:avLst/>
            </a:prstGeom>
          </p:spPr>
        </p:pic>
        <p:grpSp>
          <p:nvGrpSpPr>
            <p:cNvPr id="75" name="Group 74">
              <a:extLst>
                <a:ext uri="{FF2B5EF4-FFF2-40B4-BE49-F238E27FC236}">
                  <a16:creationId xmlns:a16="http://schemas.microsoft.com/office/drawing/2014/main" id="{D1AE038B-2823-F6F6-AD23-8399103E66FA}"/>
                </a:ext>
              </a:extLst>
            </p:cNvPr>
            <p:cNvGrpSpPr/>
            <p:nvPr/>
          </p:nvGrpSpPr>
          <p:grpSpPr>
            <a:xfrm>
              <a:off x="7569555" y="2313898"/>
              <a:ext cx="331354" cy="436614"/>
              <a:chOff x="3247705" y="3168578"/>
              <a:chExt cx="389465" cy="496217"/>
            </a:xfrm>
          </p:grpSpPr>
          <p:pic>
            <p:nvPicPr>
              <p:cNvPr id="76" name="Picture 75">
                <a:extLst>
                  <a:ext uri="{FF2B5EF4-FFF2-40B4-BE49-F238E27FC236}">
                    <a16:creationId xmlns:a16="http://schemas.microsoft.com/office/drawing/2014/main" id="{27752983-16BE-654A-694F-5F70C03786A9}"/>
                  </a:ext>
                </a:extLst>
              </p:cNvPr>
              <p:cNvPicPr>
                <a:picLocks noChangeAspect="1"/>
              </p:cNvPicPr>
              <p:nvPr/>
            </p:nvPicPr>
            <p:blipFill>
              <a:blip r:embed="rId2"/>
              <a:stretch>
                <a:fillRect/>
              </a:stretch>
            </p:blipFill>
            <p:spPr>
              <a:xfrm>
                <a:off x="3247705" y="3168578"/>
                <a:ext cx="383752" cy="394266"/>
              </a:xfrm>
              <a:prstGeom prst="rect">
                <a:avLst/>
              </a:prstGeom>
            </p:spPr>
          </p:pic>
          <p:sp>
            <p:nvSpPr>
              <p:cNvPr id="77" name="Multiplication Sign 76">
                <a:extLst>
                  <a:ext uri="{FF2B5EF4-FFF2-40B4-BE49-F238E27FC236}">
                    <a16:creationId xmlns:a16="http://schemas.microsoft.com/office/drawing/2014/main" id="{CE95EE8F-A7F4-4635-A1C1-A77E228278F6}"/>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0BD254E4-A91C-D70C-C52A-6926F61F62D1}"/>
                </a:ext>
              </a:extLst>
            </p:cNvPr>
            <p:cNvGrpSpPr/>
            <p:nvPr/>
          </p:nvGrpSpPr>
          <p:grpSpPr>
            <a:xfrm>
              <a:off x="7402653" y="2179237"/>
              <a:ext cx="331354" cy="436614"/>
              <a:chOff x="3247705" y="3168578"/>
              <a:chExt cx="389465" cy="496217"/>
            </a:xfrm>
          </p:grpSpPr>
          <p:pic>
            <p:nvPicPr>
              <p:cNvPr id="79" name="Picture 78">
                <a:extLst>
                  <a:ext uri="{FF2B5EF4-FFF2-40B4-BE49-F238E27FC236}">
                    <a16:creationId xmlns:a16="http://schemas.microsoft.com/office/drawing/2014/main" id="{B4BD4E04-71C7-0F37-F3FD-7051AE3714A0}"/>
                  </a:ext>
                </a:extLst>
              </p:cNvPr>
              <p:cNvPicPr>
                <a:picLocks noChangeAspect="1"/>
              </p:cNvPicPr>
              <p:nvPr/>
            </p:nvPicPr>
            <p:blipFill>
              <a:blip r:embed="rId2"/>
              <a:stretch>
                <a:fillRect/>
              </a:stretch>
            </p:blipFill>
            <p:spPr>
              <a:xfrm>
                <a:off x="3247705" y="3168578"/>
                <a:ext cx="383752" cy="394266"/>
              </a:xfrm>
              <a:prstGeom prst="rect">
                <a:avLst/>
              </a:prstGeom>
            </p:spPr>
          </p:pic>
          <p:sp>
            <p:nvSpPr>
              <p:cNvPr id="80" name="Multiplication Sign 79">
                <a:extLst>
                  <a:ext uri="{FF2B5EF4-FFF2-40B4-BE49-F238E27FC236}">
                    <a16:creationId xmlns:a16="http://schemas.microsoft.com/office/drawing/2014/main" id="{FE4DD108-672B-C16B-3E3C-D6534EC76E3D}"/>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C35A279D-51B5-46A9-65FD-91CEA324FC48}"/>
                </a:ext>
              </a:extLst>
            </p:cNvPr>
            <p:cNvPicPr>
              <a:picLocks noChangeAspect="1"/>
            </p:cNvPicPr>
            <p:nvPr/>
          </p:nvPicPr>
          <p:blipFill>
            <a:blip r:embed="rId3"/>
            <a:stretch>
              <a:fillRect/>
            </a:stretch>
          </p:blipFill>
          <p:spPr>
            <a:xfrm>
              <a:off x="7553888" y="1972339"/>
              <a:ext cx="337947" cy="413047"/>
            </a:xfrm>
            <a:prstGeom prst="rect">
              <a:avLst/>
            </a:prstGeom>
          </p:spPr>
        </p:pic>
        <p:grpSp>
          <p:nvGrpSpPr>
            <p:cNvPr id="82" name="Group 81">
              <a:extLst>
                <a:ext uri="{FF2B5EF4-FFF2-40B4-BE49-F238E27FC236}">
                  <a16:creationId xmlns:a16="http://schemas.microsoft.com/office/drawing/2014/main" id="{44931514-A126-63C8-2E2F-60B948846261}"/>
                </a:ext>
              </a:extLst>
            </p:cNvPr>
            <p:cNvGrpSpPr/>
            <p:nvPr/>
          </p:nvGrpSpPr>
          <p:grpSpPr>
            <a:xfrm>
              <a:off x="7283906" y="1946195"/>
              <a:ext cx="331354" cy="436614"/>
              <a:chOff x="3247705" y="3168578"/>
              <a:chExt cx="389465" cy="496217"/>
            </a:xfrm>
          </p:grpSpPr>
          <p:pic>
            <p:nvPicPr>
              <p:cNvPr id="83" name="Picture 82">
                <a:extLst>
                  <a:ext uri="{FF2B5EF4-FFF2-40B4-BE49-F238E27FC236}">
                    <a16:creationId xmlns:a16="http://schemas.microsoft.com/office/drawing/2014/main" id="{31475256-7ACC-BA9D-8E32-D3AFB94C4621}"/>
                  </a:ext>
                </a:extLst>
              </p:cNvPr>
              <p:cNvPicPr>
                <a:picLocks noChangeAspect="1"/>
              </p:cNvPicPr>
              <p:nvPr/>
            </p:nvPicPr>
            <p:blipFill>
              <a:blip r:embed="rId2"/>
              <a:stretch>
                <a:fillRect/>
              </a:stretch>
            </p:blipFill>
            <p:spPr>
              <a:xfrm>
                <a:off x="3247705" y="3168578"/>
                <a:ext cx="383752" cy="394266"/>
              </a:xfrm>
              <a:prstGeom prst="rect">
                <a:avLst/>
              </a:prstGeom>
            </p:spPr>
          </p:pic>
          <p:sp>
            <p:nvSpPr>
              <p:cNvPr id="84" name="Multiplication Sign 83">
                <a:extLst>
                  <a:ext uri="{FF2B5EF4-FFF2-40B4-BE49-F238E27FC236}">
                    <a16:creationId xmlns:a16="http://schemas.microsoft.com/office/drawing/2014/main" id="{0595C2DE-869E-F396-308C-C7F9A633DD28}"/>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9F338A62-4B36-EB06-BD3A-1A182F493823}"/>
                </a:ext>
              </a:extLst>
            </p:cNvPr>
            <p:cNvPicPr>
              <a:picLocks noChangeAspect="1"/>
            </p:cNvPicPr>
            <p:nvPr/>
          </p:nvPicPr>
          <p:blipFill>
            <a:blip r:embed="rId6"/>
            <a:stretch>
              <a:fillRect/>
            </a:stretch>
          </p:blipFill>
          <p:spPr>
            <a:xfrm>
              <a:off x="7556082" y="3201731"/>
              <a:ext cx="450596" cy="573975"/>
            </a:xfrm>
            <a:prstGeom prst="rect">
              <a:avLst/>
            </a:prstGeom>
          </p:spPr>
        </p:pic>
        <p:pic>
          <p:nvPicPr>
            <p:cNvPr id="86" name="Picture 85">
              <a:extLst>
                <a:ext uri="{FF2B5EF4-FFF2-40B4-BE49-F238E27FC236}">
                  <a16:creationId xmlns:a16="http://schemas.microsoft.com/office/drawing/2014/main" id="{CB87B0A8-E0BA-07BA-2FAB-533723A076D4}"/>
                </a:ext>
              </a:extLst>
            </p:cNvPr>
            <p:cNvPicPr>
              <a:picLocks noChangeAspect="1"/>
            </p:cNvPicPr>
            <p:nvPr/>
          </p:nvPicPr>
          <p:blipFill>
            <a:blip r:embed="rId6"/>
            <a:stretch>
              <a:fillRect/>
            </a:stretch>
          </p:blipFill>
          <p:spPr>
            <a:xfrm>
              <a:off x="7896729" y="3259528"/>
              <a:ext cx="450596" cy="573975"/>
            </a:xfrm>
            <a:prstGeom prst="rect">
              <a:avLst/>
            </a:prstGeom>
          </p:spPr>
        </p:pic>
      </p:grpSp>
      <p:sp>
        <p:nvSpPr>
          <p:cNvPr id="87" name="Text Placeholder 2">
            <a:extLst>
              <a:ext uri="{FF2B5EF4-FFF2-40B4-BE49-F238E27FC236}">
                <a16:creationId xmlns:a16="http://schemas.microsoft.com/office/drawing/2014/main" id="{51A6BFAF-F540-CF0A-0CA7-F867BDABC5E8}"/>
              </a:ext>
            </a:extLst>
          </p:cNvPr>
          <p:cNvSpPr txBox="1">
            <a:spLocks/>
          </p:cNvSpPr>
          <p:nvPr/>
        </p:nvSpPr>
        <p:spPr>
          <a:xfrm>
            <a:off x="324568" y="4308688"/>
            <a:ext cx="8520600" cy="5205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solidFill>
                  <a:schemeClr val="tx1">
                    <a:lumMod val="95000"/>
                    <a:lumOff val="5000"/>
                  </a:schemeClr>
                </a:solidFill>
              </a:rPr>
              <a:t>Even slight differences in growth rates over time lead to big differences.</a:t>
            </a:r>
          </a:p>
        </p:txBody>
      </p:sp>
    </p:spTree>
    <p:extLst>
      <p:ext uri="{BB962C8B-B14F-4D97-AF65-F5344CB8AC3E}">
        <p14:creationId xmlns:p14="http://schemas.microsoft.com/office/powerpoint/2010/main" val="28269615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13050</TotalTime>
  <Words>3813</Words>
  <Application>Microsoft Office PowerPoint</Application>
  <PresentationFormat>On-screen Show (16:9)</PresentationFormat>
  <Paragraphs>509</Paragraphs>
  <Slides>74</Slides>
  <Notes>48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Bell MT</vt:lpstr>
      <vt:lpstr>Courier New</vt:lpstr>
      <vt:lpstr>Simple Light</vt:lpstr>
      <vt:lpstr>Somatic Mutation Calling</vt:lpstr>
      <vt:lpstr>Goals and learning outcomes</vt:lpstr>
      <vt:lpstr>Human mutation</vt:lpstr>
      <vt:lpstr>Somatic mutations</vt:lpstr>
      <vt:lpstr>Knowledge Check</vt:lpstr>
      <vt:lpstr>Types of Somatic Mutations</vt:lpstr>
      <vt:lpstr>Somatic Tissues as Populations</vt:lpstr>
      <vt:lpstr>Somatic Clonal Expansion</vt:lpstr>
      <vt:lpstr>Cancer develops over time</vt:lpstr>
      <vt:lpstr>Tumor evolution</vt:lpstr>
      <vt:lpstr> Mutation Calling</vt:lpstr>
      <vt:lpstr> Mutation Calling</vt:lpstr>
      <vt:lpstr>Bioinformatic Pipeline for a Somatic Study</vt:lpstr>
      <vt:lpstr>Remember:</vt:lpstr>
      <vt:lpstr>Read alignment</vt:lpstr>
      <vt:lpstr>Read alignment</vt:lpstr>
      <vt:lpstr>Alignment: Seed – Chain - Extend</vt:lpstr>
      <vt:lpstr>Read Alignment - Reference Bias</vt:lpstr>
      <vt:lpstr>Reference Bias</vt:lpstr>
      <vt:lpstr>Reference Bias</vt:lpstr>
      <vt:lpstr>Read Alignment - Reference Bias</vt:lpstr>
      <vt:lpstr>Variant Calling</vt:lpstr>
      <vt:lpstr>Variant Calling</vt:lpstr>
      <vt:lpstr>Variant Calling Software</vt:lpstr>
      <vt:lpstr>MuTect2</vt:lpstr>
      <vt:lpstr>Mutect2</vt:lpstr>
      <vt:lpstr>Mutect2</vt:lpstr>
      <vt:lpstr>Panel of Normals</vt:lpstr>
      <vt:lpstr>Mutect2 - Panel-of-Normals (PON)</vt:lpstr>
      <vt:lpstr>Mutect2 - PON</vt:lpstr>
      <vt:lpstr>Mutect2 - PON</vt:lpstr>
      <vt:lpstr>Mutect2 outputs</vt:lpstr>
      <vt:lpstr>Mutect2</vt:lpstr>
      <vt:lpstr>Mutect2</vt:lpstr>
      <vt:lpstr>Variant calling</vt:lpstr>
      <vt:lpstr>What types of variants might we find?</vt:lpstr>
      <vt:lpstr>Somatic SNVs and Indels</vt:lpstr>
      <vt:lpstr>Structural variants</vt:lpstr>
      <vt:lpstr>Variant Calling</vt:lpstr>
      <vt:lpstr>Integrated Genomics Viewer (IGV)</vt:lpstr>
      <vt:lpstr>IGV</vt:lpstr>
      <vt:lpstr>IGV</vt:lpstr>
      <vt:lpstr>Variant annotation</vt:lpstr>
      <vt:lpstr>Variant annotations</vt:lpstr>
      <vt:lpstr>How do we annotate variants?</vt:lpstr>
      <vt:lpstr>Annotation - important fields</vt:lpstr>
      <vt:lpstr>Annotation</vt:lpstr>
      <vt:lpstr>Annotation -&gt; oncoplots</vt:lpstr>
      <vt:lpstr>Annotation -&gt; significantly mutated genes</vt:lpstr>
      <vt:lpstr>Annotations -&gt; driver mutations</vt:lpstr>
      <vt:lpstr>Annotations -&gt; mutational signatures</vt:lpstr>
      <vt:lpstr>VAF, CCF, Tumor Purity, Copy Number, and Contamination</vt:lpstr>
      <vt:lpstr>VAF: Variant Allele Frequency</vt:lpstr>
      <vt:lpstr>Cancer cell fraction (CCF)</vt:lpstr>
      <vt:lpstr>Tumor purity</vt:lpstr>
      <vt:lpstr>Contamination</vt:lpstr>
      <vt:lpstr>Copy Number Variation</vt:lpstr>
      <vt:lpstr>Calling CNVs in Somatic Data</vt:lpstr>
      <vt:lpstr>Calling CNVs using Circular Binary Segmentation</vt:lpstr>
      <vt:lpstr>Calling CNVs</vt:lpstr>
      <vt:lpstr>CNVs</vt:lpstr>
      <vt:lpstr>Filtering Variants after Calling and Annotation</vt:lpstr>
      <vt:lpstr>Filtering Variants After Annotation</vt:lpstr>
      <vt:lpstr>What are we doing when we filter variants?</vt:lpstr>
      <vt:lpstr>Filtering integrates internal and external data</vt:lpstr>
      <vt:lpstr>Filtering is a bit like Variant Algebra</vt:lpstr>
      <vt:lpstr>Filtering as Variant Algebra</vt:lpstr>
      <vt:lpstr>Filtering as Variant Algebra</vt:lpstr>
      <vt:lpstr>How would we filter the following?</vt:lpstr>
      <vt:lpstr>Filtering by integrating calls</vt:lpstr>
      <vt:lpstr>Validating across variant types</vt:lpstr>
      <vt:lpstr>Remember: this is part of a bigger pipeline</vt:lpstr>
      <vt:lpstr>Conclusions</vt:lpstr>
      <vt:lpstr>Validating Variants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Somatic Mutation Calling</dc:title>
  <dc:creator>Eric Dawson</dc:creator>
  <cp:lastModifiedBy>Eric Dawson</cp:lastModifiedBy>
  <cp:revision>68</cp:revision>
  <dcterms:modified xsi:type="dcterms:W3CDTF">2023-11-27T13:13:03Z</dcterms:modified>
</cp:coreProperties>
</file>